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29"/>
  </p:notesMasterIdLst>
  <p:handoutMasterIdLst>
    <p:handoutMasterId r:id="rId30"/>
  </p:handoutMasterIdLst>
  <p:sldIdLst>
    <p:sldId id="2076136255" r:id="rId5"/>
    <p:sldId id="2076136266" r:id="rId6"/>
    <p:sldId id="2076136267" r:id="rId7"/>
    <p:sldId id="2076136273" r:id="rId8"/>
    <p:sldId id="2076136257" r:id="rId9"/>
    <p:sldId id="2076136258" r:id="rId10"/>
    <p:sldId id="2076136274" r:id="rId11"/>
    <p:sldId id="2076136278" r:id="rId12"/>
    <p:sldId id="2076136279" r:id="rId13"/>
    <p:sldId id="2076136280" r:id="rId14"/>
    <p:sldId id="2076136276" r:id="rId15"/>
    <p:sldId id="2076136269" r:id="rId16"/>
    <p:sldId id="2076136277" r:id="rId17"/>
    <p:sldId id="2076136281" r:id="rId18"/>
    <p:sldId id="2076136272" r:id="rId19"/>
    <p:sldId id="2076136282" r:id="rId20"/>
    <p:sldId id="2076136288" r:id="rId21"/>
    <p:sldId id="2076136287" r:id="rId22"/>
    <p:sldId id="2076136283" r:id="rId23"/>
    <p:sldId id="2076136284" r:id="rId24"/>
    <p:sldId id="2076136260" r:id="rId25"/>
    <p:sldId id="2076136268" r:id="rId26"/>
    <p:sldId id="2076136275" r:id="rId27"/>
    <p:sldId id="2076136286" r:id="rId28"/>
  </p:sldIdLst>
  <p:sldSz cx="12192000" cy="6858000"/>
  <p:notesSz cx="6858000" cy="1123950"/>
  <p:embeddedFontLst>
    <p:embeddedFont>
      <p:font typeface="Abadi" panose="020B0604020104020204" pitchFamily="34" charset="0"/>
      <p:regular r:id="rId31"/>
    </p:embeddedFont>
    <p:embeddedFont>
      <p:font typeface="Consolas" panose="020B0609020204030204" pitchFamily="49" charset="0"/>
      <p:regular r:id="rId32"/>
      <p:bold r:id="rId33"/>
      <p:italic r:id="rId34"/>
      <p:boldItalic r:id="rId35"/>
    </p:embeddedFont>
    <p:embeddedFont>
      <p:font typeface="Lufga" panose="020B0604020202020204" charset="0"/>
      <p:regular r:id="rId36"/>
      <p:bold r:id="rId37"/>
    </p:embeddedFont>
    <p:embeddedFont>
      <p:font typeface="Myriad Pro" panose="020B0503030403020204" charset="0"/>
      <p:regular r:id="rId38"/>
      <p:bold r:id="rId39"/>
      <p:boldItalic r:id="rId40"/>
    </p:embeddedFont>
    <p:embeddedFont>
      <p:font typeface="Poppins" panose="00000500000000000000" pitchFamily="2" charset="0"/>
      <p:regular r:id="rId41"/>
      <p:bold r:id="rId42"/>
      <p:italic r:id="rId43"/>
      <p:boldItalic r:id="rId44"/>
    </p:embeddedFont>
    <p:embeddedFont>
      <p:font typeface="Quicksand" panose="020B0604020202020204" charset="0"/>
      <p:regular r:id="rId45"/>
      <p:bold r:id="rId46"/>
    </p:embeddedFont>
    <p:embeddedFont>
      <p:font typeface="Roboto" panose="02000000000000000000" pitchFamily="2" charset="0"/>
      <p:regular r:id="rId47"/>
      <p:bold r:id="rId48"/>
      <p:italic r:id="rId49"/>
      <p:boldItalic r:id="rId50"/>
    </p:embeddedFont>
    <p:embeddedFont>
      <p:font typeface="Segoe UI" panose="020B0502040204020203" pitchFamily="34" charset="0"/>
      <p:regular r:id="rId51"/>
      <p:bold r:id="rId52"/>
      <p:italic r:id="rId53"/>
      <p:boldItalic r:id="rId54"/>
    </p:embeddedFont>
    <p:embeddedFont>
      <p:font typeface="Segoe UI Semibold" panose="020B0702040204020203" pitchFamily="34" charset="0"/>
      <p:bold r:id="rId55"/>
      <p:boldItalic r:id="rId56"/>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73"/>
            <p14:sldId id="2076136257"/>
            <p14:sldId id="2076136258"/>
            <p14:sldId id="2076136274"/>
            <p14:sldId id="2076136278"/>
            <p14:sldId id="2076136279"/>
            <p14:sldId id="2076136280"/>
            <p14:sldId id="2076136276"/>
            <p14:sldId id="2076136269"/>
            <p14:sldId id="2076136277"/>
            <p14:sldId id="2076136281"/>
            <p14:sldId id="2076136272"/>
            <p14:sldId id="2076136282"/>
            <p14:sldId id="2076136288"/>
            <p14:sldId id="2076136287"/>
            <p14:sldId id="2076136283"/>
            <p14:sldId id="2076136284"/>
            <p14:sldId id="2076136260"/>
            <p14:sldId id="2076136268"/>
            <p14:sldId id="2076136275"/>
            <p14:sldId id="2076136286"/>
          </p14:sldIdLst>
        </p14:section>
        <p14:section name="Demo A" id="{CFE990DA-3035-4A2B-AE0C-0799055AFF59}">
          <p14:sldIdLst/>
        </p14:section>
        <p14:section name="Ask questions" id="{D1779F3F-C10F-4A21-8B7D-233730751585}">
          <p14:sldIdLst/>
        </p14:section>
        <p14:section name="End" id="{6A8D679F-ED40-4695-9457-71786F7369A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44A"/>
    <a:srgbClr val="D5522B"/>
    <a:srgbClr val="797979"/>
    <a:srgbClr val="23274E"/>
    <a:srgbClr val="141D4E"/>
    <a:srgbClr val="D6532B"/>
    <a:srgbClr val="FEF000"/>
    <a:srgbClr val="9CF00D"/>
    <a:srgbClr val="FFFFFF"/>
    <a:srgbClr val="FF93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37" autoAdjust="0"/>
    <p:restoredTop sz="94560" autoAdjust="0"/>
  </p:normalViewPr>
  <p:slideViewPr>
    <p:cSldViewPr snapToGrid="0">
      <p:cViewPr varScale="1">
        <p:scale>
          <a:sx n="46" d="100"/>
          <a:sy n="46" d="100"/>
        </p:scale>
        <p:origin x="29" y="30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6768"/>
    </p:cViewPr>
  </p:sorterViewPr>
  <p:notesViewPr>
    <p:cSldViewPr snapToGrid="0">
      <p:cViewPr>
        <p:scale>
          <a:sx n="100" d="100"/>
          <a:sy n="100" d="100"/>
        </p:scale>
        <p:origin x="3198" y="-161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viewProps" Target="viewProps.xml"/><Relationship Id="rId5" Type="http://schemas.openxmlformats.org/officeDocument/2006/relationships/slide" Target="slides/slide1.xml"/><Relationship Id="rId61"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8" Type="http://schemas.openxmlformats.org/officeDocument/2006/relationships/slide" Target="slides/slide4.xml"/><Relationship Id="rId51" Type="http://schemas.openxmlformats.org/officeDocument/2006/relationships/font" Target="fonts/font2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11.fntdata"/><Relationship Id="rId54" Type="http://schemas.openxmlformats.org/officeDocument/2006/relationships/font" Target="fonts/font24.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3/23/2022 4:45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3/23/2022 4:45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3/23/2022 4:45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668090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3/23/2022 4:45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217107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3/23/2022 4:45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85999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3/23/2022 4:45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58257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3/23/2022 4:45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800410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Abrir Clustering BI hasta </a:t>
            </a:r>
            <a:r>
              <a:rPr lang="es-ES" dirty="0" err="1"/>
              <a:t>ScatterPlot</a:t>
            </a:r>
            <a:r>
              <a:rPr lang="es-ES" dirty="0"/>
              <a:t> 3D</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3/23/2022 4:45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741902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latin typeface="Abadi" panose="020B0604020202020204" pitchFamily="34" charset="0"/>
            </a:endParaRPr>
          </a:p>
          <a:p>
            <a:r>
              <a:rPr lang="es-ES" dirty="0">
                <a:latin typeface="Abadi" panose="020B0604020202020204" pitchFamily="34" charset="0"/>
              </a:rPr>
              <a:t>EN Mail </a:t>
            </a:r>
            <a:r>
              <a:rPr lang="es-ES" dirty="0" err="1">
                <a:latin typeface="Abadi" panose="020B0604020202020204" pitchFamily="34" charset="0"/>
              </a:rPr>
              <a:t>Customers</a:t>
            </a:r>
            <a:r>
              <a:rPr lang="es-ES" dirty="0">
                <a:latin typeface="Abadi" panose="020B0604020202020204" pitchFamily="34" charset="0"/>
              </a:rPr>
              <a:t> observar que </a:t>
            </a:r>
            <a:r>
              <a:rPr lang="es-ES" dirty="0" err="1">
                <a:latin typeface="Abadi" panose="020B0604020202020204" pitchFamily="34" charset="0"/>
              </a:rPr>
              <a:t>scatter</a:t>
            </a:r>
            <a:r>
              <a:rPr lang="es-ES" dirty="0">
                <a:latin typeface="Abadi" panose="020B0604020202020204" pitchFamily="34" charset="0"/>
              </a:rPr>
              <a:t> chart lo que se ve cerca, están lejos en el </a:t>
            </a:r>
            <a:r>
              <a:rPr lang="es-ES" dirty="0" err="1">
                <a:latin typeface="Abadi" panose="020B0604020202020204" pitchFamily="34" charset="0"/>
              </a:rPr>
              <a:t>dendograma</a:t>
            </a:r>
            <a:endParaRPr lang="es-ES" dirty="0">
              <a:latin typeface="Abadi" panose="020B0604020202020204" pitchFamily="34" charset="0"/>
            </a:endParaRPr>
          </a:p>
          <a:p>
            <a:r>
              <a:rPr lang="es-ES" dirty="0">
                <a:latin typeface="Abadi" panose="020B0604020202020204" pitchFamily="34" charset="0"/>
              </a:rPr>
              <a:t>C&lt;Volver a Clustering en </a:t>
            </a:r>
            <a:r>
              <a:rPr lang="es-ES" dirty="0" err="1">
                <a:latin typeface="Abadi" panose="020B0604020202020204" pitchFamily="34" charset="0"/>
              </a:rPr>
              <a:t>BI.pbix</a:t>
            </a:r>
            <a:r>
              <a:rPr lang="es-ES" dirty="0">
                <a:latin typeface="Abadi" panose="020B0604020202020204" pitchFamily="34" charset="0"/>
              </a:rPr>
              <a:t> en </a:t>
            </a:r>
            <a:r>
              <a:rPr lang="es-ES" dirty="0" err="1">
                <a:latin typeface="Abadi" panose="020B0604020202020204" pitchFamily="34" charset="0"/>
              </a:rPr>
              <a:t>dendograma</a:t>
            </a:r>
            <a:r>
              <a:rPr lang="es-ES" dirty="0">
                <a:latin typeface="Abadi" panose="020B0604020202020204" pitchFamily="34" charset="0"/>
              </a:rPr>
              <a:t> y cambiar de país para observar que hay distintas comportamientos</a:t>
            </a:r>
          </a:p>
          <a:p>
            <a:endParaRPr lang="es-ES" dirty="0"/>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3/23/2022 4:45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872093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s-ES" dirty="0"/>
              <a:t>Continuar con </a:t>
            </a:r>
            <a:r>
              <a:rPr lang="es-ES" dirty="0" err="1"/>
              <a:t>Mail_Customers</a:t>
            </a:r>
            <a:r>
              <a:rPr lang="es-ES" dirty="0"/>
              <a:t> para enseñar Clustering Inicio: determinar 3, 4 y 5 clústeres</a:t>
            </a:r>
          </a:p>
          <a:p>
            <a:endParaRPr lang="es-ES" dirty="0"/>
          </a:p>
          <a:p>
            <a:endParaRPr lang="es-ES" dirty="0"/>
          </a:p>
          <a:p>
            <a:endParaRPr lang="es-ES" dirty="0"/>
          </a:p>
          <a:p>
            <a:r>
              <a:rPr lang="es-ES" dirty="0"/>
              <a:t>Frutas y Hortalizas para apreciar visión en 3 dimensiones para 3 variables.</a:t>
            </a:r>
          </a:p>
          <a:p>
            <a:endParaRPr lang="es-ES" dirty="0"/>
          </a:p>
          <a:p>
            <a:r>
              <a:rPr lang="es-ES" dirty="0"/>
              <a:t>Adventure Works </a:t>
            </a:r>
            <a:r>
              <a:rPr lang="es-ES" dirty="0" err="1"/>
              <a:t>ej_Logistica</a:t>
            </a:r>
            <a:r>
              <a:rPr lang="es-ES" dirty="0"/>
              <a:t> para mostrar la propiedad de </a:t>
            </a:r>
            <a:r>
              <a:rPr lang="es-ES" dirty="0" err="1"/>
              <a:t>centrides</a:t>
            </a:r>
            <a:r>
              <a:rPr lang="es-ES" dirty="0"/>
              <a:t> para ubicar centros logísticos</a:t>
            </a:r>
          </a:p>
          <a:p>
            <a:endParaRPr lang="es-ES" dirty="0"/>
          </a:p>
          <a:p>
            <a:endParaRPr lang="es-ES" dirty="0"/>
          </a:p>
          <a:p>
            <a:r>
              <a:rPr lang="es-ES" dirty="0"/>
              <a:t>MOSTRAR GIFS DE FUNCIONAMIENTO DE ALGORITMOS K-MEANS</a:t>
            </a:r>
          </a:p>
          <a:p>
            <a:endParaRPr lang="es-ES" dirty="0"/>
          </a:p>
          <a:p>
            <a:endParaRPr lang="es-ES" dirty="0"/>
          </a:p>
          <a:p>
            <a:endParaRPr lang="es-ES" dirty="0"/>
          </a:p>
          <a:p>
            <a:endParaRPr lang="es-ES" dirty="0"/>
          </a:p>
          <a:p>
            <a:endParaRPr lang="es-ES" dirty="0"/>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3/23/2022 4:45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525257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endParaRPr lang="es-ES" dirty="0"/>
          </a:p>
          <a:p>
            <a:r>
              <a:rPr lang="es-ES" dirty="0"/>
              <a:t>MOSTRAR GIFS DE FUNCIONAMIENTO DE ALGORITMOS K-MEANS</a:t>
            </a:r>
          </a:p>
          <a:p>
            <a:endParaRPr lang="es-ES" dirty="0"/>
          </a:p>
          <a:p>
            <a:endParaRPr lang="es-ES" dirty="0"/>
          </a:p>
          <a:p>
            <a:endParaRPr lang="es-ES" dirty="0"/>
          </a:p>
          <a:p>
            <a:endParaRPr lang="es-ES" dirty="0"/>
          </a:p>
          <a:p>
            <a:endParaRPr lang="es-ES" dirty="0"/>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3/23/2022 4:45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388889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endParaRPr lang="es-ES" dirty="0"/>
          </a:p>
          <a:p>
            <a:r>
              <a:rPr lang="es-ES" dirty="0"/>
              <a:t>MOSTRAR GIFS DE FUNCIONAMIENTO DE ALGORITMOS K-MEANS</a:t>
            </a:r>
          </a:p>
          <a:p>
            <a:endParaRPr lang="es-ES" dirty="0"/>
          </a:p>
          <a:p>
            <a:endParaRPr lang="es-ES" dirty="0"/>
          </a:p>
          <a:p>
            <a:endParaRPr lang="es-ES" dirty="0"/>
          </a:p>
          <a:p>
            <a:endParaRPr lang="es-ES" dirty="0"/>
          </a:p>
          <a:p>
            <a:endParaRPr lang="es-ES" dirty="0"/>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3/23/2022 4:45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735746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Mostrar el Adventure Works o Clustering en BI: página Descubrimiento </a:t>
            </a:r>
          </a:p>
          <a:p>
            <a:r>
              <a:rPr lang="es-ES" dirty="0"/>
              <a:t>Para Factores de Interés en Descubrimiento2</a:t>
            </a:r>
          </a:p>
          <a:p>
            <a:r>
              <a:rPr lang="es-ES" dirty="0"/>
              <a:t>para TREE en Descubrimiento 3</a:t>
            </a:r>
          </a:p>
          <a:p>
            <a:r>
              <a:rPr lang="es-ES" dirty="0"/>
              <a:t>Para DBSCAN; </a:t>
            </a:r>
            <a:r>
              <a:rPr lang="es-ES" dirty="0" err="1"/>
              <a:t>pr</a:t>
            </a:r>
            <a:r>
              <a:rPr lang="es-ES" dirty="0"/>
              <a:t> pbix </a:t>
            </a:r>
            <a:r>
              <a:rPr lang="es-ES" dirty="0" err="1"/>
              <a:t>dbsacan</a:t>
            </a:r>
            <a:endParaRPr lang="es-ES" dirty="0"/>
          </a:p>
          <a:p>
            <a:endParaRPr lang="es-ES" dirty="0"/>
          </a:p>
          <a:p>
            <a:r>
              <a:rPr lang="es-ES" dirty="0"/>
              <a:t>En </a:t>
            </a:r>
            <a:r>
              <a:rPr lang="es-ES" dirty="0" err="1"/>
              <a:t>Clusterin</a:t>
            </a:r>
            <a:r>
              <a:rPr lang="es-ES" dirty="0"/>
              <a:t> BI mostrar </a:t>
            </a:r>
            <a:r>
              <a:rPr lang="es-ES" dirty="0" err="1"/>
              <a:t>Scoring</a:t>
            </a:r>
            <a:r>
              <a:rPr lang="es-ES" dirty="0"/>
              <a:t> AI</a:t>
            </a:r>
          </a:p>
          <a:p>
            <a:endParaRPr lang="es-ES" dirty="0"/>
          </a:p>
          <a:p>
            <a:endParaRPr lang="es-ES" dirty="0"/>
          </a:p>
          <a:p>
            <a:endParaRPr lang="es-ES" dirty="0"/>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3/23/2022 4:45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344588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3/23/2022 4:45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478473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3/23/2022 4:45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271500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3/23/2022 4:45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651883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3/23/2022 4:45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601956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3/23/2022 4:45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123431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3/23/2022 4:45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738703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3/23/2022 4:45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876244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3/23/2022 4:45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878683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3/23/2022 4:45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236425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3/23/2022 4:45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52241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3/23/2022 4:45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0941274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52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3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9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9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81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81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71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72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4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4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4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4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6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6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9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9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7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7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62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623"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624"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408"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409"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410"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7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79"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80"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56"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8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8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6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6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50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50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5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5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9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20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20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20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20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20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hyperlink" Target="https://stileex.xyz/erp-gratuit/" TargetMode="External"/><Relationship Id="rId5" Type="http://schemas.openxmlformats.org/officeDocument/2006/relationships/image" Target="../media/image50.png"/><Relationship Id="rId4" Type="http://schemas.openxmlformats.org/officeDocument/2006/relationships/hyperlink" Target="https://he.wikipedia.org/wiki/%D7%A7%D7%95%D7%91%D7%A5:TK_email_icon.sv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hyperlink" Target="http://zoomgraf.blogspot.com/2012/06/flechassenalamientoarrowspng-fondo.html" TargetMode="External"/><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hyperlink" Target="https://upload.wikimedia.org/wikipedia/commons/e/ea/K-means_convergence.gif"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61.gif"/><Relationship Id="rId5" Type="http://schemas.openxmlformats.org/officeDocument/2006/relationships/hyperlink" Target="https://machinelearningknowledge.ai/k-nearest-neighbor-classification-simple-explanation-beginners/" TargetMode="External"/><Relationship Id="rId4" Type="http://schemas.openxmlformats.org/officeDocument/2006/relationships/image" Target="../media/image60.gif"/></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NSHipster/DBSCAN" TargetMode="External"/><Relationship Id="rId7" Type="http://schemas.openxmlformats.org/officeDocument/2006/relationships/hyperlink" Target="https://www.kdnuggets.com/2020/04/dbscan-clustering-algorithm-machine-learning.html"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62.gif"/><Relationship Id="rId4" Type="http://schemas.openxmlformats.org/officeDocument/2006/relationships/hyperlink" Target="https://www.youtube.com/watch?v=RDZUdRSDOok"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65.jpeg"/><Relationship Id="rId4" Type="http://schemas.openxmlformats.org/officeDocument/2006/relationships/hyperlink" Target="https://satyam-kumar.medium.com/?source=post_page-----b36c3605ea16-----------------------------------"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youtu.be/x-Zsfjt9Fjw" TargetMode="External"/><Relationship Id="rId7" Type="http://schemas.openxmlformats.org/officeDocument/2006/relationships/hyperlink" Target="https://www.youtube.com/channel/UCuTKOxV6YsZvGEEp-XTVFOw"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hyperlink" Target="https://www.youtube.com/watch?v=2SuZmWPbvbc" TargetMode="External"/><Relationship Id="rId5" Type="http://schemas.openxmlformats.org/officeDocument/2006/relationships/hyperlink" Target="https://www.youtube.com/watch?v=0dN1scyuZvs" TargetMode="External"/><Relationship Id="rId4" Type="http://schemas.openxmlformats.org/officeDocument/2006/relationships/hyperlink" Target="https://www.youtube.com/watch?v=RIraL3xAdac"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35.gif"/><Relationship Id="rId13" Type="http://schemas.openxmlformats.org/officeDocument/2006/relationships/image" Target="../media/image40.png"/><Relationship Id="rId3" Type="http://schemas.openxmlformats.org/officeDocument/2006/relationships/notesSlide" Target="../notesSlides/notesSlide4.xml"/><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slideLayout" Target="../slideLayouts/slideLayout14.xml"/><Relationship Id="rId1" Type="http://schemas.openxmlformats.org/officeDocument/2006/relationships/tags" Target="../tags/tag1.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jpg"/><Relationship Id="rId9" Type="http://schemas.openxmlformats.org/officeDocument/2006/relationships/image" Target="../media/image36.png"/><Relationship Id="rId1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hyperlink" Target="http://oddblogger.com/benefits-contactless-payments/" TargetMode="External"/><Relationship Id="rId13" Type="http://schemas.openxmlformats.org/officeDocument/2006/relationships/image" Target="../media/image47.png"/><Relationship Id="rId18" Type="http://schemas.openxmlformats.org/officeDocument/2006/relationships/hyperlink" Target="https://he.wikipedia.org/wiki/%D7%A7%D7%95%D7%91%D7%A5:TK_email_icon.svg" TargetMode="External"/><Relationship Id="rId3" Type="http://schemas.openxmlformats.org/officeDocument/2006/relationships/image" Target="../media/image42.png"/><Relationship Id="rId7" Type="http://schemas.openxmlformats.org/officeDocument/2006/relationships/image" Target="../media/image44.png"/><Relationship Id="rId12" Type="http://schemas.openxmlformats.org/officeDocument/2006/relationships/hyperlink" Target="https://pixabay.com/es/plana-dise%C3%B1o-s%C3%ADmbolo-icono-www-2126883/" TargetMode="External"/><Relationship Id="rId17" Type="http://schemas.openxmlformats.org/officeDocument/2006/relationships/image" Target="../media/image49.png"/><Relationship Id="rId2" Type="http://schemas.openxmlformats.org/officeDocument/2006/relationships/notesSlide" Target="../notesSlides/notesSlide9.xml"/><Relationship Id="rId16" Type="http://schemas.openxmlformats.org/officeDocument/2006/relationships/hyperlink" Target="https://pixabay.com/it/intervista-lavoro-icona-1018332/" TargetMode="External"/><Relationship Id="rId20" Type="http://schemas.openxmlformats.org/officeDocument/2006/relationships/hyperlink" Target="https://stileex.xyz/erp-gratuit/" TargetMode="External"/><Relationship Id="rId1" Type="http://schemas.openxmlformats.org/officeDocument/2006/relationships/slideLayout" Target="../slideLayouts/slideLayout13.xml"/><Relationship Id="rId6" Type="http://schemas.openxmlformats.org/officeDocument/2006/relationships/hyperlink" Target="https://freesvg.org/mono-template-invoice" TargetMode="External"/><Relationship Id="rId11" Type="http://schemas.openxmlformats.org/officeDocument/2006/relationships/image" Target="../media/image46.png"/><Relationship Id="rId5" Type="http://schemas.openxmlformats.org/officeDocument/2006/relationships/image" Target="../media/image43.png"/><Relationship Id="rId15" Type="http://schemas.openxmlformats.org/officeDocument/2006/relationships/image" Target="../media/image48.png"/><Relationship Id="rId10" Type="http://schemas.openxmlformats.org/officeDocument/2006/relationships/hyperlink" Target="https://sarapis.org/blog/" TargetMode="External"/><Relationship Id="rId19" Type="http://schemas.openxmlformats.org/officeDocument/2006/relationships/image" Target="../media/image50.png"/><Relationship Id="rId4" Type="http://schemas.openxmlformats.org/officeDocument/2006/relationships/hyperlink" Target="https://commons.wikimedia.org/wiki/File:RWB_Industriegebiet.svg" TargetMode="External"/><Relationship Id="rId9" Type="http://schemas.openxmlformats.org/officeDocument/2006/relationships/image" Target="../media/image45.png"/><Relationship Id="rId14" Type="http://schemas.openxmlformats.org/officeDocument/2006/relationships/hyperlink" Target="http://pngimg.com/download/8681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a:t>¿Para que sirve el Clustering ?</a:t>
            </a:r>
          </a:p>
        </p:txBody>
      </p:sp>
      <p:sp>
        <p:nvSpPr>
          <p:cNvPr id="6" name="Flecha: a la derecha 5">
            <a:extLst>
              <a:ext uri="{FF2B5EF4-FFF2-40B4-BE49-F238E27FC236}">
                <a16:creationId xmlns:a16="http://schemas.microsoft.com/office/drawing/2014/main" id="{2A06DED7-14DC-4ED1-BE4E-6ED1A2C34E70}"/>
              </a:ext>
            </a:extLst>
          </p:cNvPr>
          <p:cNvSpPr/>
          <p:nvPr/>
        </p:nvSpPr>
        <p:spPr>
          <a:xfrm rot="10800000">
            <a:off x="2841468" y="2816005"/>
            <a:ext cx="5903139" cy="631943"/>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s-ES"/>
          </a:p>
        </p:txBody>
      </p:sp>
      <p:sp>
        <p:nvSpPr>
          <p:cNvPr id="7" name="Marcador de contenido 2">
            <a:extLst>
              <a:ext uri="{FF2B5EF4-FFF2-40B4-BE49-F238E27FC236}">
                <a16:creationId xmlns:a16="http://schemas.microsoft.com/office/drawing/2014/main" id="{2E5C748D-9B71-4575-9C2F-849D648E12F7}"/>
              </a:ext>
            </a:extLst>
          </p:cNvPr>
          <p:cNvSpPr txBox="1">
            <a:spLocks/>
          </p:cNvSpPr>
          <p:nvPr/>
        </p:nvSpPr>
        <p:spPr>
          <a:xfrm>
            <a:off x="2957997" y="1191159"/>
            <a:ext cx="7052902" cy="49666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s-ES" dirty="0"/>
              <a:t>INTERRELACIONES, CASOS, ENTORNO …</a:t>
            </a:r>
          </a:p>
        </p:txBody>
      </p:sp>
      <p:pic>
        <p:nvPicPr>
          <p:cNvPr id="8" name="Imagen 7" descr="Logotipo, Icono&#10;&#10;Descripción generada automáticamente">
            <a:extLst>
              <a:ext uri="{FF2B5EF4-FFF2-40B4-BE49-F238E27FC236}">
                <a16:creationId xmlns:a16="http://schemas.microsoft.com/office/drawing/2014/main" id="{7018B23E-ACAC-4D97-9FF8-14C90B3C8ED8}"/>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025515" y="2594503"/>
            <a:ext cx="900738" cy="900738"/>
          </a:xfrm>
          <a:prstGeom prst="rect">
            <a:avLst/>
          </a:prstGeom>
        </p:spPr>
      </p:pic>
      <p:pic>
        <p:nvPicPr>
          <p:cNvPr id="9" name="Imagen 8" descr="Logotipo, nombre de la empresa&#10;&#10;Descripción generada automáticamente">
            <a:extLst>
              <a:ext uri="{FF2B5EF4-FFF2-40B4-BE49-F238E27FC236}">
                <a16:creationId xmlns:a16="http://schemas.microsoft.com/office/drawing/2014/main" id="{69EBDE6B-8B50-487B-9DD7-561AC7A818C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580050" y="1735119"/>
            <a:ext cx="4137723" cy="3387761"/>
          </a:xfrm>
          <a:prstGeom prst="rect">
            <a:avLst/>
          </a:prstGeom>
        </p:spPr>
      </p:pic>
      <p:sp>
        <p:nvSpPr>
          <p:cNvPr id="10" name="Marcador de contenido 2">
            <a:extLst>
              <a:ext uri="{FF2B5EF4-FFF2-40B4-BE49-F238E27FC236}">
                <a16:creationId xmlns:a16="http://schemas.microsoft.com/office/drawing/2014/main" id="{9AD38C4A-6C5E-486C-B7D4-6589AAA7E4A0}"/>
              </a:ext>
            </a:extLst>
          </p:cNvPr>
          <p:cNvSpPr txBox="1">
            <a:spLocks/>
          </p:cNvSpPr>
          <p:nvPr/>
        </p:nvSpPr>
        <p:spPr>
          <a:xfrm>
            <a:off x="339860" y="2161309"/>
            <a:ext cx="3240190" cy="2588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t>Investigación de INSIGHTS o factores  principales         que explican </a:t>
            </a:r>
            <a:r>
              <a:rPr lang="es-ES" b="1" i="1" dirty="0"/>
              <a:t>comportamientos</a:t>
            </a:r>
          </a:p>
        </p:txBody>
      </p:sp>
      <p:sp>
        <p:nvSpPr>
          <p:cNvPr id="11" name="Marcador de contenido 2">
            <a:extLst>
              <a:ext uri="{FF2B5EF4-FFF2-40B4-BE49-F238E27FC236}">
                <a16:creationId xmlns:a16="http://schemas.microsoft.com/office/drawing/2014/main" id="{595B4CF6-3CD4-4AC3-8A3B-9E57E7132299}"/>
              </a:ext>
            </a:extLst>
          </p:cNvPr>
          <p:cNvSpPr txBox="1">
            <a:spLocks/>
          </p:cNvSpPr>
          <p:nvPr/>
        </p:nvSpPr>
        <p:spPr>
          <a:xfrm>
            <a:off x="9190072" y="2309804"/>
            <a:ext cx="2780145" cy="2238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t>Analizar hechos por similitudes entre múltiples  categorías</a:t>
            </a:r>
          </a:p>
        </p:txBody>
      </p:sp>
      <p:sp>
        <p:nvSpPr>
          <p:cNvPr id="12" name="Rectángulo 11">
            <a:extLst>
              <a:ext uri="{FF2B5EF4-FFF2-40B4-BE49-F238E27FC236}">
                <a16:creationId xmlns:a16="http://schemas.microsoft.com/office/drawing/2014/main" id="{F5CA3019-9BF9-45B9-9FCE-FA47D2F51AA6}"/>
              </a:ext>
            </a:extLst>
          </p:cNvPr>
          <p:cNvSpPr/>
          <p:nvPr/>
        </p:nvSpPr>
        <p:spPr>
          <a:xfrm>
            <a:off x="1364295" y="5037016"/>
            <a:ext cx="6223178" cy="923330"/>
          </a:xfrm>
          <a:prstGeom prst="rect">
            <a:avLst/>
          </a:prstGeom>
          <a:noFill/>
        </p:spPr>
        <p:txBody>
          <a:bodyPr wrap="none" lIns="91440" tIns="45720" rIns="91440" bIns="45720">
            <a:spAutoFit/>
            <a:scene3d>
              <a:camera prst="orthographicFront"/>
              <a:lightRig rig="harsh" dir="t"/>
            </a:scene3d>
            <a:sp3d prstMaterial="matte">
              <a:contourClr>
                <a:schemeClr val="bg1">
                  <a:lumMod val="65000"/>
                </a:schemeClr>
              </a:contourClr>
            </a:sp3d>
          </a:bodyPr>
          <a:lstStyle/>
          <a:p>
            <a:pPr algn="ctr"/>
            <a:r>
              <a:rPr lang="es-ES" sz="5400" b="1" i="1" dirty="0">
                <a:ln/>
                <a:solidFill>
                  <a:srgbClr val="D5522B"/>
                </a:solidFill>
                <a:latin typeface="Lufga" panose="020B0604020202020204" charset="0"/>
              </a:rPr>
              <a:t>DESCUBRIMIENTO</a:t>
            </a:r>
          </a:p>
        </p:txBody>
      </p:sp>
      <p:sp>
        <p:nvSpPr>
          <p:cNvPr id="13" name="Rectángulo 12">
            <a:extLst>
              <a:ext uri="{FF2B5EF4-FFF2-40B4-BE49-F238E27FC236}">
                <a16:creationId xmlns:a16="http://schemas.microsoft.com/office/drawing/2014/main" id="{692FD521-FF98-4CB5-ABFF-A7BA7456F5A1}"/>
              </a:ext>
            </a:extLst>
          </p:cNvPr>
          <p:cNvSpPr/>
          <p:nvPr/>
        </p:nvSpPr>
        <p:spPr>
          <a:xfrm>
            <a:off x="8304495" y="4656809"/>
            <a:ext cx="3737084" cy="1569660"/>
          </a:xfrm>
          <a:prstGeom prst="rect">
            <a:avLst/>
          </a:prstGeom>
          <a:noFill/>
        </p:spPr>
        <p:txBody>
          <a:bodyPr wrap="square" lIns="91440" tIns="45720" rIns="91440" bIns="45720">
            <a:spAutoFit/>
          </a:bodyPr>
          <a:lstStyle/>
          <a:p>
            <a:pPr algn="ctr"/>
            <a:r>
              <a:rPr lang="es-ES" sz="4800" b="1" i="1" dirty="0">
                <a:ln w="9525">
                  <a:solidFill>
                    <a:schemeClr val="bg1"/>
                  </a:solidFill>
                  <a:prstDash val="solid"/>
                </a:ln>
                <a:solidFill>
                  <a:srgbClr val="D5522B"/>
                </a:solidFill>
                <a:effectLst>
                  <a:outerShdw blurRad="12700" dist="38100" dir="2700000" algn="tl" rotWithShape="0">
                    <a:schemeClr val="accent5">
                      <a:lumMod val="60000"/>
                      <a:lumOff val="40000"/>
                    </a:schemeClr>
                  </a:outerShdw>
                </a:effectLst>
                <a:latin typeface="Lufga" panose="020B0604020202020204" charset="0"/>
              </a:rPr>
              <a:t>Visión de Negocio</a:t>
            </a:r>
          </a:p>
        </p:txBody>
      </p:sp>
    </p:spTree>
    <p:extLst>
      <p:ext uri="{BB962C8B-B14F-4D97-AF65-F5344CB8AC3E}">
        <p14:creationId xmlns:p14="http://schemas.microsoft.com/office/powerpoint/2010/main" val="3713069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a:t>Metodología (Buenas prácticas en Analítica)</a:t>
            </a:r>
          </a:p>
        </p:txBody>
      </p:sp>
      <p:sp>
        <p:nvSpPr>
          <p:cNvPr id="3" name="Marcador de contenido 2">
            <a:extLst>
              <a:ext uri="{FF2B5EF4-FFF2-40B4-BE49-F238E27FC236}">
                <a16:creationId xmlns:a16="http://schemas.microsoft.com/office/drawing/2014/main" id="{FD6725E5-44DF-45CC-BCCB-6104BCF30E56}"/>
              </a:ext>
            </a:extLst>
          </p:cNvPr>
          <p:cNvSpPr txBox="1">
            <a:spLocks/>
          </p:cNvSpPr>
          <p:nvPr/>
        </p:nvSpPr>
        <p:spPr>
          <a:xfrm>
            <a:off x="1448931" y="1198646"/>
            <a:ext cx="9901709" cy="5881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s-ES" sz="2400" dirty="0"/>
              <a:t>Definir variables clave</a:t>
            </a:r>
          </a:p>
        </p:txBody>
      </p:sp>
      <p:grpSp>
        <p:nvGrpSpPr>
          <p:cNvPr id="5" name="Grupo 4">
            <a:extLst>
              <a:ext uri="{FF2B5EF4-FFF2-40B4-BE49-F238E27FC236}">
                <a16:creationId xmlns:a16="http://schemas.microsoft.com/office/drawing/2014/main" id="{E97D2735-E975-4274-8A32-3EEB17D1E3F8}"/>
              </a:ext>
            </a:extLst>
          </p:cNvPr>
          <p:cNvGrpSpPr/>
          <p:nvPr/>
        </p:nvGrpSpPr>
        <p:grpSpPr>
          <a:xfrm>
            <a:off x="2517767" y="1767724"/>
            <a:ext cx="8220161" cy="1549958"/>
            <a:chOff x="3034602" y="1879042"/>
            <a:chExt cx="8220161" cy="1549958"/>
          </a:xfrm>
        </p:grpSpPr>
        <p:sp>
          <p:nvSpPr>
            <p:cNvPr id="6" name="Rectángulo: esquinas redondeadas 5">
              <a:extLst>
                <a:ext uri="{FF2B5EF4-FFF2-40B4-BE49-F238E27FC236}">
                  <a16:creationId xmlns:a16="http://schemas.microsoft.com/office/drawing/2014/main" id="{09DCA25A-024F-4C81-BBC5-FD96126BD9D7}"/>
                </a:ext>
              </a:extLst>
            </p:cNvPr>
            <p:cNvSpPr/>
            <p:nvPr/>
          </p:nvSpPr>
          <p:spPr>
            <a:xfrm>
              <a:off x="3034602" y="1879042"/>
              <a:ext cx="2361363" cy="1549958"/>
            </a:xfrm>
            <a:prstGeom prst="round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1400" b="1" dirty="0">
                  <a:solidFill>
                    <a:srgbClr val="404040"/>
                  </a:solidFill>
                  <a:latin typeface="Poppins" pitchFamily="2" charset="77"/>
                  <a:ea typeface="+mj-ea"/>
                  <a:cs typeface="Poppins" pitchFamily="2" charset="77"/>
                </a:rPr>
                <a:t>Negocio:</a:t>
              </a:r>
            </a:p>
            <a:p>
              <a:pPr marL="285750" indent="-285750">
                <a:buFont typeface="Arial" panose="020B0604020202020204" pitchFamily="34" charset="0"/>
                <a:buChar char="•"/>
              </a:pPr>
              <a:r>
                <a:rPr lang="es-ES" sz="1400" b="1" dirty="0">
                  <a:solidFill>
                    <a:srgbClr val="404040"/>
                  </a:solidFill>
                  <a:latin typeface="Poppins" pitchFamily="2" charset="77"/>
                  <a:ea typeface="+mj-ea"/>
                  <a:cs typeface="Poppins" pitchFamily="2" charset="77"/>
                </a:rPr>
                <a:t>Margen</a:t>
              </a:r>
            </a:p>
            <a:p>
              <a:pPr marL="285750" indent="-285750">
                <a:buFont typeface="Arial" panose="020B0604020202020204" pitchFamily="34" charset="0"/>
                <a:buChar char="•"/>
              </a:pPr>
              <a:r>
                <a:rPr lang="es-ES" sz="1400" b="1" dirty="0">
                  <a:solidFill>
                    <a:srgbClr val="404040"/>
                  </a:solidFill>
                  <a:latin typeface="Poppins" pitchFamily="2" charset="77"/>
                  <a:ea typeface="+mj-ea"/>
                  <a:cs typeface="Poppins" pitchFamily="2" charset="77"/>
                </a:rPr>
                <a:t>Facturación</a:t>
              </a:r>
            </a:p>
            <a:p>
              <a:pPr marL="285750" indent="-285750">
                <a:buFont typeface="Arial" panose="020B0604020202020204" pitchFamily="34" charset="0"/>
                <a:buChar char="•"/>
              </a:pPr>
              <a:r>
                <a:rPr lang="es-ES" sz="1400" b="1" dirty="0">
                  <a:solidFill>
                    <a:srgbClr val="404040"/>
                  </a:solidFill>
                  <a:latin typeface="Poppins" pitchFamily="2" charset="77"/>
                  <a:ea typeface="+mj-ea"/>
                  <a:cs typeface="Poppins" pitchFamily="2" charset="77"/>
                </a:rPr>
                <a:t># Pedidos</a:t>
              </a:r>
            </a:p>
            <a:p>
              <a:pPr marL="285750" indent="-285750">
                <a:buFont typeface="Arial" panose="020B0604020202020204" pitchFamily="34" charset="0"/>
                <a:buChar char="•"/>
              </a:pPr>
              <a:r>
                <a:rPr lang="es-ES" sz="1400" b="1" dirty="0">
                  <a:solidFill>
                    <a:srgbClr val="404040"/>
                  </a:solidFill>
                  <a:latin typeface="Poppins" pitchFamily="2" charset="77"/>
                  <a:ea typeface="+mj-ea"/>
                  <a:cs typeface="Poppins" pitchFamily="2" charset="77"/>
                </a:rPr>
                <a:t>Estratégicas</a:t>
              </a:r>
            </a:p>
            <a:p>
              <a:pPr marL="285750" indent="-285750">
                <a:buFont typeface="Arial" panose="020B0604020202020204" pitchFamily="34" charset="0"/>
                <a:buChar char="•"/>
              </a:pPr>
              <a:r>
                <a:rPr lang="es-ES" sz="1400" b="1" dirty="0">
                  <a:solidFill>
                    <a:srgbClr val="404040"/>
                  </a:solidFill>
                  <a:latin typeface="Poppins" pitchFamily="2" charset="77"/>
                  <a:ea typeface="+mj-ea"/>
                  <a:cs typeface="Poppins" pitchFamily="2" charset="77"/>
                </a:rPr>
                <a:t>…</a:t>
              </a:r>
            </a:p>
          </p:txBody>
        </p:sp>
        <p:sp>
          <p:nvSpPr>
            <p:cNvPr id="7" name="Rectángulo: esquinas redondeadas 6">
              <a:extLst>
                <a:ext uri="{FF2B5EF4-FFF2-40B4-BE49-F238E27FC236}">
                  <a16:creationId xmlns:a16="http://schemas.microsoft.com/office/drawing/2014/main" id="{8019B567-C80A-4C6A-85E0-232A1155BABD}"/>
                </a:ext>
              </a:extLst>
            </p:cNvPr>
            <p:cNvSpPr/>
            <p:nvPr/>
          </p:nvSpPr>
          <p:spPr>
            <a:xfrm>
              <a:off x="5808556" y="1879042"/>
              <a:ext cx="2672253" cy="1549958"/>
            </a:xfrm>
            <a:prstGeom prst="round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1400" b="1" dirty="0">
                  <a:solidFill>
                    <a:srgbClr val="404040"/>
                  </a:solidFill>
                  <a:latin typeface="Poppins" pitchFamily="2" charset="77"/>
                  <a:ea typeface="+mj-ea"/>
                  <a:cs typeface="Poppins" pitchFamily="2" charset="77"/>
                </a:rPr>
                <a:t>Datos de Cliente:</a:t>
              </a:r>
            </a:p>
            <a:p>
              <a:pPr marL="285750" indent="-285750">
                <a:buFont typeface="Arial" panose="020B0604020202020204" pitchFamily="34" charset="0"/>
                <a:buChar char="•"/>
              </a:pPr>
              <a:r>
                <a:rPr lang="es-ES" sz="1400" b="1" dirty="0">
                  <a:solidFill>
                    <a:srgbClr val="404040"/>
                  </a:solidFill>
                  <a:latin typeface="Poppins" pitchFamily="2" charset="77"/>
                  <a:ea typeface="+mj-ea"/>
                  <a:cs typeface="Poppins" pitchFamily="2" charset="77"/>
                </a:rPr>
                <a:t>Personales</a:t>
              </a:r>
            </a:p>
            <a:p>
              <a:pPr marL="285750" indent="-285750">
                <a:buFont typeface="Arial" panose="020B0604020202020204" pitchFamily="34" charset="0"/>
                <a:buChar char="•"/>
              </a:pPr>
              <a:r>
                <a:rPr lang="es-ES" sz="1400" b="1" dirty="0">
                  <a:solidFill>
                    <a:srgbClr val="404040"/>
                  </a:solidFill>
                  <a:latin typeface="Poppins" pitchFamily="2" charset="77"/>
                  <a:ea typeface="+mj-ea"/>
                  <a:cs typeface="Poppins" pitchFamily="2" charset="77"/>
                </a:rPr>
                <a:t>Socioeconómicos</a:t>
              </a:r>
            </a:p>
            <a:p>
              <a:pPr marL="285750" indent="-285750">
                <a:buFont typeface="Arial" panose="020B0604020202020204" pitchFamily="34" charset="0"/>
                <a:buChar char="•"/>
              </a:pPr>
              <a:r>
                <a:rPr lang="es-ES" sz="1400" b="1" dirty="0">
                  <a:solidFill>
                    <a:srgbClr val="404040"/>
                  </a:solidFill>
                  <a:latin typeface="Poppins" pitchFamily="2" charset="77"/>
                  <a:ea typeface="+mj-ea"/>
                  <a:cs typeface="Poppins" pitchFamily="2" charset="77"/>
                </a:rPr>
                <a:t>Comportamiento CRM</a:t>
              </a:r>
            </a:p>
            <a:p>
              <a:pPr marL="285750" indent="-285750">
                <a:buFont typeface="Arial" panose="020B0604020202020204" pitchFamily="34" charset="0"/>
                <a:buChar char="•"/>
              </a:pPr>
              <a:r>
                <a:rPr lang="es-ES" sz="1400" b="1" dirty="0">
                  <a:solidFill>
                    <a:srgbClr val="404040"/>
                  </a:solidFill>
                  <a:latin typeface="Poppins" pitchFamily="2" charset="77"/>
                  <a:ea typeface="+mj-ea"/>
                  <a:cs typeface="Poppins" pitchFamily="2" charset="77"/>
                </a:rPr>
                <a:t>Relevancia</a:t>
              </a:r>
            </a:p>
            <a:p>
              <a:pPr marL="285750" indent="-285750">
                <a:buFont typeface="Arial" panose="020B0604020202020204" pitchFamily="34" charset="0"/>
                <a:buChar char="•"/>
              </a:pPr>
              <a:r>
                <a:rPr lang="es-ES" sz="1400" b="1" dirty="0">
                  <a:solidFill>
                    <a:srgbClr val="404040"/>
                  </a:solidFill>
                  <a:latin typeface="Poppins" pitchFamily="2" charset="77"/>
                  <a:ea typeface="+mj-ea"/>
                  <a:cs typeface="Poppins" pitchFamily="2" charset="77"/>
                </a:rPr>
                <a:t>…</a:t>
              </a:r>
            </a:p>
          </p:txBody>
        </p:sp>
        <p:sp>
          <p:nvSpPr>
            <p:cNvPr id="8" name="Rectángulo: esquinas redondeadas 7">
              <a:extLst>
                <a:ext uri="{FF2B5EF4-FFF2-40B4-BE49-F238E27FC236}">
                  <a16:creationId xmlns:a16="http://schemas.microsoft.com/office/drawing/2014/main" id="{0CB16102-C5F4-42B2-965F-D4931DD2951F}"/>
                </a:ext>
              </a:extLst>
            </p:cNvPr>
            <p:cNvSpPr/>
            <p:nvPr/>
          </p:nvSpPr>
          <p:spPr>
            <a:xfrm>
              <a:off x="8893400" y="1879042"/>
              <a:ext cx="2361363" cy="1549958"/>
            </a:xfrm>
            <a:prstGeom prst="round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1400" b="1" dirty="0">
                  <a:solidFill>
                    <a:srgbClr val="404040"/>
                  </a:solidFill>
                  <a:latin typeface="Poppins" pitchFamily="2" charset="77"/>
                  <a:ea typeface="+mj-ea"/>
                  <a:cs typeface="Poppins" pitchFamily="2" charset="77"/>
                </a:rPr>
                <a:t>Otros:</a:t>
              </a:r>
            </a:p>
            <a:p>
              <a:pPr marL="285750" indent="-285750">
                <a:buFont typeface="Arial" panose="020B0604020202020204" pitchFamily="34" charset="0"/>
                <a:buChar char="•"/>
              </a:pPr>
              <a:r>
                <a:rPr lang="es-ES" sz="1400" b="1" dirty="0">
                  <a:solidFill>
                    <a:srgbClr val="404040"/>
                  </a:solidFill>
                  <a:latin typeface="Poppins" pitchFamily="2" charset="77"/>
                  <a:ea typeface="+mj-ea"/>
                  <a:cs typeface="Poppins" pitchFamily="2" charset="77"/>
                </a:rPr>
                <a:t>Temporalidad</a:t>
              </a:r>
            </a:p>
            <a:p>
              <a:pPr marL="285750" indent="-285750">
                <a:buFont typeface="Arial" panose="020B0604020202020204" pitchFamily="34" charset="0"/>
                <a:buChar char="•"/>
              </a:pPr>
              <a:r>
                <a:rPr lang="es-ES" sz="1400" b="1" dirty="0">
                  <a:solidFill>
                    <a:srgbClr val="404040"/>
                  </a:solidFill>
                  <a:latin typeface="Poppins" pitchFamily="2" charset="77"/>
                  <a:ea typeface="+mj-ea"/>
                  <a:cs typeface="Poppins" pitchFamily="2" charset="77"/>
                </a:rPr>
                <a:t>Campañas</a:t>
              </a:r>
            </a:p>
            <a:p>
              <a:pPr marL="285750" indent="-285750">
                <a:buFont typeface="Arial" panose="020B0604020202020204" pitchFamily="34" charset="0"/>
                <a:buChar char="•"/>
              </a:pPr>
              <a:r>
                <a:rPr lang="es-ES" sz="1400" b="1" dirty="0">
                  <a:solidFill>
                    <a:srgbClr val="404040"/>
                  </a:solidFill>
                  <a:latin typeface="Poppins" pitchFamily="2" charset="77"/>
                  <a:ea typeface="+mj-ea"/>
                  <a:cs typeface="Poppins" pitchFamily="2" charset="77"/>
                </a:rPr>
                <a:t>Productos</a:t>
              </a:r>
            </a:p>
            <a:p>
              <a:pPr marL="285750" indent="-285750">
                <a:buFont typeface="Arial" panose="020B0604020202020204" pitchFamily="34" charset="0"/>
                <a:buChar char="•"/>
              </a:pPr>
              <a:r>
                <a:rPr lang="es-ES" sz="1400" b="1" dirty="0">
                  <a:solidFill>
                    <a:srgbClr val="404040"/>
                  </a:solidFill>
                  <a:latin typeface="Poppins" pitchFamily="2" charset="77"/>
                  <a:ea typeface="+mj-ea"/>
                  <a:cs typeface="Poppins" pitchFamily="2" charset="77"/>
                </a:rPr>
                <a:t>Empleados</a:t>
              </a:r>
            </a:p>
            <a:p>
              <a:pPr marL="285750" indent="-285750">
                <a:buFont typeface="Arial" panose="020B0604020202020204" pitchFamily="34" charset="0"/>
                <a:buChar char="•"/>
              </a:pPr>
              <a:r>
                <a:rPr lang="es-ES" sz="1400" b="1" dirty="0">
                  <a:solidFill>
                    <a:srgbClr val="404040"/>
                  </a:solidFill>
                  <a:latin typeface="Poppins" pitchFamily="2" charset="77"/>
                  <a:ea typeface="+mj-ea"/>
                  <a:cs typeface="Poppins" pitchFamily="2" charset="77"/>
                </a:rPr>
                <a:t>…</a:t>
              </a:r>
            </a:p>
          </p:txBody>
        </p:sp>
      </p:grpSp>
      <p:grpSp>
        <p:nvGrpSpPr>
          <p:cNvPr id="9" name="Grupo 8">
            <a:extLst>
              <a:ext uri="{FF2B5EF4-FFF2-40B4-BE49-F238E27FC236}">
                <a16:creationId xmlns:a16="http://schemas.microsoft.com/office/drawing/2014/main" id="{F6A20AEB-AA87-4900-BF70-C203DB2FD9AF}"/>
              </a:ext>
            </a:extLst>
          </p:cNvPr>
          <p:cNvGrpSpPr/>
          <p:nvPr/>
        </p:nvGrpSpPr>
        <p:grpSpPr>
          <a:xfrm>
            <a:off x="3607470" y="4010475"/>
            <a:ext cx="4093208" cy="1259011"/>
            <a:chOff x="4164062" y="4056441"/>
            <a:chExt cx="4093208" cy="1259011"/>
          </a:xfrm>
        </p:grpSpPr>
        <p:pic>
          <p:nvPicPr>
            <p:cNvPr id="10" name="Picture 2" descr="La distribución normal o campana de gauss en Excel">
              <a:extLst>
                <a:ext uri="{FF2B5EF4-FFF2-40B4-BE49-F238E27FC236}">
                  <a16:creationId xmlns:a16="http://schemas.microsoft.com/office/drawing/2014/main" id="{C27BD40F-67DE-42C1-9F72-0AFC3C221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837" y="4502603"/>
              <a:ext cx="1775433" cy="8128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Distribuciones de probabilidad en R">
              <a:extLst>
                <a:ext uri="{FF2B5EF4-FFF2-40B4-BE49-F238E27FC236}">
                  <a16:creationId xmlns:a16="http://schemas.microsoft.com/office/drawing/2014/main" id="{F9F4E63A-7881-427A-82D3-F464CB2497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079"/>
            <a:stretch/>
          </p:blipFill>
          <p:spPr bwMode="auto">
            <a:xfrm>
              <a:off x="4164062" y="4400366"/>
              <a:ext cx="1187756" cy="70282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Gráfica de la Distribución Exponencial. | Download Scientific Diagram">
              <a:extLst>
                <a:ext uri="{FF2B5EF4-FFF2-40B4-BE49-F238E27FC236}">
                  <a16:creationId xmlns:a16="http://schemas.microsoft.com/office/drawing/2014/main" id="{3CB56D55-74D8-41CD-94A3-95C76364F6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934"/>
            <a:stretch/>
          </p:blipFill>
          <p:spPr bwMode="auto">
            <a:xfrm>
              <a:off x="5064855" y="4612623"/>
              <a:ext cx="1031145" cy="70282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7EAC8273-6305-425F-BCFF-70432E683314}"/>
                </a:ext>
              </a:extLst>
            </p:cNvPr>
            <p:cNvPicPr>
              <a:picLocks noChangeAspect="1"/>
            </p:cNvPicPr>
            <p:nvPr/>
          </p:nvPicPr>
          <p:blipFill>
            <a:blip r:embed="rId6"/>
            <a:stretch>
              <a:fillRect/>
            </a:stretch>
          </p:blipFill>
          <p:spPr>
            <a:xfrm>
              <a:off x="5684790" y="4056441"/>
              <a:ext cx="1271588" cy="900113"/>
            </a:xfrm>
            <a:prstGeom prst="rect">
              <a:avLst/>
            </a:prstGeom>
          </p:spPr>
        </p:pic>
      </p:grpSp>
      <p:sp>
        <p:nvSpPr>
          <p:cNvPr id="14" name="Marcador de contenido 2">
            <a:extLst>
              <a:ext uri="{FF2B5EF4-FFF2-40B4-BE49-F238E27FC236}">
                <a16:creationId xmlns:a16="http://schemas.microsoft.com/office/drawing/2014/main" id="{094F91B5-CEB1-49B2-AFE8-E8FD683AFCA7}"/>
              </a:ext>
            </a:extLst>
          </p:cNvPr>
          <p:cNvSpPr txBox="1">
            <a:spLocks/>
          </p:cNvSpPr>
          <p:nvPr/>
        </p:nvSpPr>
        <p:spPr>
          <a:xfrm>
            <a:off x="1558108" y="2213887"/>
            <a:ext cx="9901709" cy="207516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rgbClr val="404040"/>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rgbClr val="404040"/>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rgbClr val="404040"/>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rgbClr val="404040"/>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rgbClr val="404040"/>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dirty="0"/>
          </a:p>
          <a:p>
            <a:pPr marL="457200" indent="-457200">
              <a:buFont typeface="Arial" panose="020B0604020202020204" pitchFamily="34" charset="0"/>
              <a:buAutoNum type="arabicPeriod"/>
            </a:pPr>
            <a:endParaRPr lang="es-ES" dirty="0"/>
          </a:p>
          <a:p>
            <a:pPr marL="457200" indent="-457200">
              <a:buFont typeface="Arial" panose="020B0604020202020204" pitchFamily="34" charset="0"/>
              <a:buAutoNum type="arabicPeriod"/>
            </a:pPr>
            <a:endParaRPr lang="es-ES" dirty="0"/>
          </a:p>
          <a:p>
            <a:pPr marL="457200" indent="-457200">
              <a:buFont typeface="+mj-lt"/>
              <a:buAutoNum type="arabicPeriod" startAt="2"/>
            </a:pPr>
            <a:r>
              <a:rPr lang="es-ES" sz="2400" dirty="0">
                <a:latin typeface="+mn-lt"/>
              </a:rPr>
              <a:t>Eliminar casos anómalos: </a:t>
            </a:r>
            <a:r>
              <a:rPr lang="es-ES" sz="2400" dirty="0" err="1">
                <a:latin typeface="+mn-lt"/>
              </a:rPr>
              <a:t>Outliers</a:t>
            </a:r>
            <a:endParaRPr lang="es-ES" sz="2400" dirty="0">
              <a:latin typeface="+mn-lt"/>
            </a:endParaRPr>
          </a:p>
        </p:txBody>
      </p:sp>
      <p:sp>
        <p:nvSpPr>
          <p:cNvPr id="15" name="Marcador de contenido 2">
            <a:extLst>
              <a:ext uri="{FF2B5EF4-FFF2-40B4-BE49-F238E27FC236}">
                <a16:creationId xmlns:a16="http://schemas.microsoft.com/office/drawing/2014/main" id="{62A16D3D-6194-4AA4-9E0E-495682265370}"/>
              </a:ext>
            </a:extLst>
          </p:cNvPr>
          <p:cNvSpPr txBox="1">
            <a:spLocks/>
          </p:cNvSpPr>
          <p:nvPr/>
        </p:nvSpPr>
        <p:spPr>
          <a:xfrm>
            <a:off x="1571688" y="5269486"/>
            <a:ext cx="9901709" cy="1371466"/>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rgbClr val="404040"/>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rgbClr val="404040"/>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rgbClr val="404040"/>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rgbClr val="404040"/>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rgbClr val="404040"/>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4"/>
            </a:pPr>
            <a:r>
              <a:rPr lang="es-ES" sz="2400" dirty="0">
                <a:latin typeface="+mn-lt"/>
              </a:rPr>
              <a:t>Análisis </a:t>
            </a:r>
          </a:p>
          <a:p>
            <a:pPr marL="914400" lvl="1" indent="-457200">
              <a:buFont typeface="Arial" panose="020B0604020202020204" pitchFamily="34" charset="0"/>
              <a:buChar char="•"/>
            </a:pPr>
            <a:r>
              <a:rPr lang="es-ES" dirty="0">
                <a:latin typeface="+mn-lt"/>
              </a:rPr>
              <a:t>Estadístico: comprensible y rápido</a:t>
            </a:r>
          </a:p>
          <a:p>
            <a:pPr marL="914400" lvl="1" indent="-457200">
              <a:buFont typeface="Arial" panose="020B0604020202020204" pitchFamily="34" charset="0"/>
              <a:buChar char="•"/>
            </a:pPr>
            <a:r>
              <a:rPr lang="es-ES" dirty="0">
                <a:latin typeface="+mn-lt"/>
              </a:rPr>
              <a:t>Machine Learning: fácil y rápido en un primer nivel</a:t>
            </a:r>
          </a:p>
          <a:p>
            <a:pPr marL="914400" lvl="1" indent="-457200">
              <a:buFont typeface="Arial" panose="020B0604020202020204" pitchFamily="34" charset="0"/>
              <a:buChar char="•"/>
            </a:pPr>
            <a:r>
              <a:rPr lang="es-ES" dirty="0">
                <a:latin typeface="+mn-lt"/>
              </a:rPr>
              <a:t>Gráfico: descubrimiento / contraste hipótesis, pero lento</a:t>
            </a:r>
          </a:p>
          <a:p>
            <a:endParaRPr lang="es-ES" sz="2400" dirty="0">
              <a:latin typeface="+mn-lt"/>
            </a:endParaRPr>
          </a:p>
          <a:p>
            <a:pPr marL="342900" indent="-342900">
              <a:buFont typeface="Arial" panose="020B0604020202020204" pitchFamily="34" charset="0"/>
              <a:buChar char="•"/>
            </a:pPr>
            <a:endParaRPr lang="es-ES" dirty="0"/>
          </a:p>
        </p:txBody>
      </p:sp>
      <p:pic>
        <p:nvPicPr>
          <p:cNvPr id="16" name="Imagen 15">
            <a:extLst>
              <a:ext uri="{FF2B5EF4-FFF2-40B4-BE49-F238E27FC236}">
                <a16:creationId xmlns:a16="http://schemas.microsoft.com/office/drawing/2014/main" id="{8E4056F7-06FE-4C82-857D-4BE278F60FD0}"/>
              </a:ext>
            </a:extLst>
          </p:cNvPr>
          <p:cNvPicPr>
            <a:picLocks noChangeAspect="1"/>
          </p:cNvPicPr>
          <p:nvPr/>
        </p:nvPicPr>
        <p:blipFill>
          <a:blip r:embed="rId7"/>
          <a:stretch>
            <a:fillRect/>
          </a:stretch>
        </p:blipFill>
        <p:spPr>
          <a:xfrm>
            <a:off x="8086161" y="3529939"/>
            <a:ext cx="2472846" cy="1571958"/>
          </a:xfrm>
          <a:prstGeom prst="rect">
            <a:avLst/>
          </a:prstGeom>
        </p:spPr>
      </p:pic>
      <p:sp>
        <p:nvSpPr>
          <p:cNvPr id="17" name="Marcador de contenido 2">
            <a:extLst>
              <a:ext uri="{FF2B5EF4-FFF2-40B4-BE49-F238E27FC236}">
                <a16:creationId xmlns:a16="http://schemas.microsoft.com/office/drawing/2014/main" id="{DE4BB045-F66D-4199-B748-B529D21DE354}"/>
              </a:ext>
            </a:extLst>
          </p:cNvPr>
          <p:cNvSpPr txBox="1">
            <a:spLocks/>
          </p:cNvSpPr>
          <p:nvPr/>
        </p:nvSpPr>
        <p:spPr>
          <a:xfrm>
            <a:off x="1558108" y="3817477"/>
            <a:ext cx="4461385" cy="71494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rgbClr val="404040"/>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rgbClr val="404040"/>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rgbClr val="404040"/>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rgbClr val="404040"/>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rgbClr val="404040"/>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3"/>
            </a:pPr>
            <a:r>
              <a:rPr lang="es-ES" sz="2400" dirty="0">
                <a:latin typeface="+mn-lt"/>
              </a:rPr>
              <a:t>Normalizar valores</a:t>
            </a:r>
          </a:p>
        </p:txBody>
      </p:sp>
      <p:sp>
        <p:nvSpPr>
          <p:cNvPr id="18" name="CuadroTexto 17">
            <a:extLst>
              <a:ext uri="{FF2B5EF4-FFF2-40B4-BE49-F238E27FC236}">
                <a16:creationId xmlns:a16="http://schemas.microsoft.com/office/drawing/2014/main" id="{7551E882-F7F6-4666-AD74-778918A93BEC}"/>
              </a:ext>
            </a:extLst>
          </p:cNvPr>
          <p:cNvSpPr txBox="1"/>
          <p:nvPr/>
        </p:nvSpPr>
        <p:spPr>
          <a:xfrm>
            <a:off x="8466454" y="3633031"/>
            <a:ext cx="607859" cy="461665"/>
          </a:xfrm>
          <a:prstGeom prst="rect">
            <a:avLst/>
          </a:prstGeom>
          <a:noFill/>
        </p:spPr>
        <p:txBody>
          <a:bodyPr wrap="none" rtlCol="0">
            <a:spAutoFit/>
          </a:bodyPr>
          <a:lstStyle/>
          <a:p>
            <a:r>
              <a:rPr lang="es-ES" sz="2400" b="1" dirty="0">
                <a:solidFill>
                  <a:srgbClr val="FF0000"/>
                </a:solidFill>
              </a:rPr>
              <a:t>¿  ?</a:t>
            </a:r>
          </a:p>
        </p:txBody>
      </p:sp>
    </p:spTree>
    <p:extLst>
      <p:ext uri="{BB962C8B-B14F-4D97-AF65-F5344CB8AC3E}">
        <p14:creationId xmlns:p14="http://schemas.microsoft.com/office/powerpoint/2010/main" val="15012409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animEffect transition="in" filter="wipe(left)">
                                      <p:cBhvr>
                                        <p:cTn id="17" dur="500"/>
                                        <p:tgtEl>
                                          <p:spTgt spid="1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xEl>
                                              <p:pRg st="0" end="0"/>
                                            </p:txEl>
                                          </p:spTgt>
                                        </p:tgtEl>
                                        <p:attrNameLst>
                                          <p:attrName>style.visibility</p:attrName>
                                        </p:attrNameLst>
                                      </p:cBhvr>
                                      <p:to>
                                        <p:strVal val="visible"/>
                                      </p:to>
                                    </p:set>
                                    <p:animEffect transition="in" filter="wipe(left)">
                                      <p:cBhvr>
                                        <p:cTn id="32" dur="500"/>
                                        <p:tgtEl>
                                          <p:spTgt spid="1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Effect transition="in" filter="wipe(left)">
                                      <p:cBhvr>
                                        <p:cTn id="42" dur="500"/>
                                        <p:tgtEl>
                                          <p:spTgt spid="15">
                                            <p:txEl>
                                              <p:pRg st="0" end="0"/>
                                            </p:txEl>
                                          </p:spTgt>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5">
                                            <p:txEl>
                                              <p:pRg st="1" end="1"/>
                                            </p:txEl>
                                          </p:spTgt>
                                        </p:tgtEl>
                                        <p:attrNameLst>
                                          <p:attrName>style.visibility</p:attrName>
                                        </p:attrNameLst>
                                      </p:cBhvr>
                                      <p:to>
                                        <p:strVal val="visible"/>
                                      </p:to>
                                    </p:set>
                                    <p:animEffect transition="in" filter="wipe(left)">
                                      <p:cBhvr>
                                        <p:cTn id="45" dur="500"/>
                                        <p:tgtEl>
                                          <p:spTgt spid="15">
                                            <p:txEl>
                                              <p:pRg st="1" end="1"/>
                                            </p:txEl>
                                          </p:spTgt>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5">
                                            <p:txEl>
                                              <p:pRg st="2" end="2"/>
                                            </p:txEl>
                                          </p:spTgt>
                                        </p:tgtEl>
                                        <p:attrNameLst>
                                          <p:attrName>style.visibility</p:attrName>
                                        </p:attrNameLst>
                                      </p:cBhvr>
                                      <p:to>
                                        <p:strVal val="visible"/>
                                      </p:to>
                                    </p:set>
                                    <p:animEffect transition="in" filter="wipe(left)">
                                      <p:cBhvr>
                                        <p:cTn id="48" dur="500"/>
                                        <p:tgtEl>
                                          <p:spTgt spid="15">
                                            <p:txEl>
                                              <p:pRg st="2" end="2"/>
                                            </p:txEl>
                                          </p:spTgt>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5">
                                            <p:txEl>
                                              <p:pRg st="3" end="3"/>
                                            </p:txEl>
                                          </p:spTgt>
                                        </p:tgtEl>
                                        <p:attrNameLst>
                                          <p:attrName>style.visibility</p:attrName>
                                        </p:attrNameLst>
                                      </p:cBhvr>
                                      <p:to>
                                        <p:strVal val="visible"/>
                                      </p:to>
                                    </p:set>
                                    <p:animEffect transition="in" filter="wipe(left)">
                                      <p:cBhvr>
                                        <p:cTn id="51"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build="p"/>
      <p:bldP spid="15" grpId="0" build="p"/>
      <p:bldP spid="17" grpId="0" build="p"/>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2215991"/>
          </a:xfrm>
          <a:prstGeom prst="rect">
            <a:avLst/>
          </a:prstGeom>
        </p:spPr>
        <p:txBody>
          <a:bodyPr/>
          <a:lstStyle/>
          <a:p>
            <a:r>
              <a:rPr lang="es-ES" dirty="0"/>
              <a:t>Caso Práctico</a:t>
            </a:r>
            <a:br>
              <a:rPr lang="es-ES" dirty="0"/>
            </a:br>
            <a:br>
              <a:rPr lang="es-ES" dirty="0"/>
            </a:br>
            <a:r>
              <a:rPr lang="es-ES" dirty="0"/>
              <a:t>Cómo el uso de algoritmos valida y mejora el análisis estadístico clásico</a:t>
            </a:r>
          </a:p>
        </p:txBody>
      </p:sp>
      <p:sp>
        <p:nvSpPr>
          <p:cNvPr id="3" name="Título 3">
            <a:extLst>
              <a:ext uri="{FF2B5EF4-FFF2-40B4-BE49-F238E27FC236}">
                <a16:creationId xmlns:a16="http://schemas.microsoft.com/office/drawing/2014/main" id="{AA89894D-567F-4CCB-AE2C-ACFD4FDCDC14}"/>
              </a:ext>
            </a:extLst>
          </p:cNvPr>
          <p:cNvSpPr txBox="1">
            <a:spLocks/>
          </p:cNvSpPr>
          <p:nvPr/>
        </p:nvSpPr>
        <p:spPr>
          <a:xfrm>
            <a:off x="766063" y="3076814"/>
            <a:ext cx="10587737" cy="221599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Lufga" panose="00000500000000000000" pitchFamily="50" charset="0"/>
                <a:ea typeface="+mn-ea"/>
                <a:cs typeface="Segoe UI" pitchFamily="34" charset="0"/>
              </a:defRPr>
            </a:lvl1pPr>
          </a:lstStyle>
          <a:p>
            <a:r>
              <a:rPr lang="es-ES" i="1" dirty="0"/>
              <a:t>La verdadera INTELIGENCIA, no está en el uso de algoritmos IA, si no en el uso inteligente de la información obtenida, </a:t>
            </a:r>
          </a:p>
          <a:p>
            <a:pPr algn="r"/>
            <a:r>
              <a:rPr lang="es-ES" i="1" dirty="0"/>
              <a:t>para realizar acciones!</a:t>
            </a:r>
          </a:p>
        </p:txBody>
      </p:sp>
    </p:spTree>
    <p:extLst>
      <p:ext uri="{BB962C8B-B14F-4D97-AF65-F5344CB8AC3E}">
        <p14:creationId xmlns:p14="http://schemas.microsoft.com/office/powerpoint/2010/main" val="1546013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a:t>Datos de partida: Clustering estadístico RFM</a:t>
            </a:r>
          </a:p>
        </p:txBody>
      </p:sp>
      <p:sp>
        <p:nvSpPr>
          <p:cNvPr id="3" name="Marcador de contenido 2">
            <a:extLst>
              <a:ext uri="{FF2B5EF4-FFF2-40B4-BE49-F238E27FC236}">
                <a16:creationId xmlns:a16="http://schemas.microsoft.com/office/drawing/2014/main" id="{C5EDDF84-51E5-4ADD-81EF-F1A1F9794F3E}"/>
              </a:ext>
            </a:extLst>
          </p:cNvPr>
          <p:cNvSpPr txBox="1">
            <a:spLocks/>
          </p:cNvSpPr>
          <p:nvPr/>
        </p:nvSpPr>
        <p:spPr>
          <a:xfrm>
            <a:off x="841972" y="1133203"/>
            <a:ext cx="11018520" cy="201639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s-ES" sz="1800" dirty="0">
                <a:latin typeface="Lufga" panose="020B0604020202020204" charset="0"/>
              </a:rPr>
              <a:t>Es una técnica estadística clásica que permite contestar a:</a:t>
            </a:r>
          </a:p>
          <a:p>
            <a:pPr lvl="1">
              <a:spcBef>
                <a:spcPts val="0"/>
              </a:spcBef>
            </a:pPr>
            <a:r>
              <a:rPr lang="es-ES" sz="1800" dirty="0">
                <a:latin typeface="Lufga" panose="020B0604020202020204" charset="0"/>
              </a:rPr>
              <a:t>¿Quiénes son los clientes más valiosos?</a:t>
            </a:r>
          </a:p>
          <a:p>
            <a:pPr lvl="1">
              <a:spcBef>
                <a:spcPts val="0"/>
              </a:spcBef>
            </a:pPr>
            <a:r>
              <a:rPr lang="es-ES" sz="1800" dirty="0">
                <a:latin typeface="Lufga" panose="020B0604020202020204" charset="0"/>
              </a:rPr>
              <a:t>¿A qué clientes hay que destinar acciones específicas de marketing?</a:t>
            </a:r>
          </a:p>
          <a:p>
            <a:pPr marL="800100" lvl="1" indent="-342900">
              <a:spcBef>
                <a:spcPts val="0"/>
              </a:spcBef>
              <a:buFont typeface="Arial" panose="020B0604020202020204" pitchFamily="34" charset="0"/>
              <a:buChar char="•"/>
            </a:pPr>
            <a:r>
              <a:rPr lang="es-ES" sz="1800" dirty="0">
                <a:latin typeface="Lufga" panose="020B0604020202020204" charset="0"/>
              </a:rPr>
              <a:t>Según riesgo de pérdida (</a:t>
            </a:r>
            <a:r>
              <a:rPr lang="es-ES" sz="1800" i="1" dirty="0" err="1">
                <a:latin typeface="Lufga" panose="020B0604020202020204" charset="0"/>
              </a:rPr>
              <a:t>Churn</a:t>
            </a:r>
            <a:r>
              <a:rPr lang="es-ES" sz="1800" dirty="0">
                <a:latin typeface="Lufga" panose="020B0604020202020204" charset="0"/>
              </a:rPr>
              <a:t>): recaptación, retención y fidelización</a:t>
            </a:r>
          </a:p>
          <a:p>
            <a:pPr marL="800100" lvl="1" indent="-342900">
              <a:spcBef>
                <a:spcPts val="0"/>
              </a:spcBef>
              <a:buFont typeface="Arial" panose="020B0604020202020204" pitchFamily="34" charset="0"/>
              <a:buChar char="•"/>
            </a:pPr>
            <a:r>
              <a:rPr lang="es-ES" sz="1800" dirty="0">
                <a:latin typeface="Lufga" panose="020B0604020202020204" charset="0"/>
              </a:rPr>
              <a:t>Analizar resultados de campañas por Cohortes</a:t>
            </a:r>
          </a:p>
          <a:p>
            <a:pPr marL="800100" lvl="1" indent="-342900">
              <a:spcBef>
                <a:spcPts val="0"/>
              </a:spcBef>
              <a:buFont typeface="Arial" panose="020B0604020202020204" pitchFamily="34" charset="0"/>
              <a:buChar char="•"/>
            </a:pPr>
            <a:r>
              <a:rPr lang="es-ES" sz="1800" dirty="0">
                <a:latin typeface="Lufga" panose="020B0604020202020204" charset="0"/>
              </a:rPr>
              <a:t>Recomendaciones por : </a:t>
            </a:r>
            <a:r>
              <a:rPr lang="es-ES" sz="1800" dirty="0" err="1">
                <a:latin typeface="Lufga" panose="020B0604020202020204" charset="0"/>
              </a:rPr>
              <a:t>early</a:t>
            </a:r>
            <a:r>
              <a:rPr lang="es-ES" sz="1800" dirty="0">
                <a:latin typeface="Lufga" panose="020B0604020202020204" charset="0"/>
              </a:rPr>
              <a:t> </a:t>
            </a:r>
            <a:r>
              <a:rPr lang="es-ES" sz="1800" dirty="0" err="1">
                <a:latin typeface="Lufga" panose="020B0604020202020204" charset="0"/>
              </a:rPr>
              <a:t>adopters</a:t>
            </a:r>
            <a:r>
              <a:rPr lang="es-ES" sz="1800" dirty="0">
                <a:latin typeface="Lufga" panose="020B0604020202020204" charset="0"/>
              </a:rPr>
              <a:t>, interesados …</a:t>
            </a:r>
          </a:p>
          <a:p>
            <a:pPr>
              <a:spcBef>
                <a:spcPts val="0"/>
              </a:spcBef>
            </a:pPr>
            <a:endParaRPr lang="es-ES" sz="1800" dirty="0">
              <a:latin typeface="Lufga" panose="020B0604020202020204" charset="0"/>
            </a:endParaRPr>
          </a:p>
          <a:p>
            <a:pPr>
              <a:lnSpc>
                <a:spcPct val="150000"/>
              </a:lnSpc>
            </a:pPr>
            <a:endParaRPr lang="es-ES" sz="1800" dirty="0">
              <a:latin typeface="Lufga" panose="020B0604020202020204" charset="0"/>
            </a:endParaRPr>
          </a:p>
        </p:txBody>
      </p:sp>
      <p:sp>
        <p:nvSpPr>
          <p:cNvPr id="2" name="CuadroTexto 1">
            <a:extLst>
              <a:ext uri="{FF2B5EF4-FFF2-40B4-BE49-F238E27FC236}">
                <a16:creationId xmlns:a16="http://schemas.microsoft.com/office/drawing/2014/main" id="{5484514D-7DD4-4811-AC68-4BB98EA60410}"/>
              </a:ext>
            </a:extLst>
          </p:cNvPr>
          <p:cNvSpPr txBox="1"/>
          <p:nvPr/>
        </p:nvSpPr>
        <p:spPr>
          <a:xfrm>
            <a:off x="841972" y="3271605"/>
            <a:ext cx="9791142" cy="2939266"/>
          </a:xfrm>
          <a:prstGeom prst="rect">
            <a:avLst/>
          </a:prstGeom>
          <a:noFill/>
        </p:spPr>
        <p:txBody>
          <a:bodyPr wrap="none" lIns="0" tIns="0" rIns="0" bIns="0" rtlCol="0">
            <a:spAutoFit/>
          </a:bodyPr>
          <a:lstStyle/>
          <a:p>
            <a:pPr marL="0" indent="0">
              <a:spcBef>
                <a:spcPts val="0"/>
              </a:spcBef>
              <a:buFont typeface="Wingdings" panose="05000000000000000000" pitchFamily="2" charset="2"/>
              <a:buNone/>
            </a:pPr>
            <a:r>
              <a:rPr lang="es-ES" sz="1800" b="1" dirty="0">
                <a:latin typeface="Lufga" panose="020B0604020202020204" charset="0"/>
              </a:rPr>
              <a:t>Pasos</a:t>
            </a:r>
            <a:r>
              <a:rPr lang="es-ES" sz="1800" dirty="0">
                <a:latin typeface="Lufga" panose="020B0604020202020204" charset="0"/>
              </a:rPr>
              <a:t>:</a:t>
            </a:r>
          </a:p>
          <a:p>
            <a:pPr>
              <a:lnSpc>
                <a:spcPct val="150000"/>
              </a:lnSpc>
            </a:pPr>
            <a:r>
              <a:rPr lang="es-ES" sz="1800" dirty="0">
                <a:latin typeface="Lufga" panose="020B0604020202020204" charset="0"/>
              </a:rPr>
              <a:t>1. Definir 3 Variables Clave:</a:t>
            </a:r>
          </a:p>
          <a:p>
            <a:pPr marL="742950" lvl="1" indent="-285750">
              <a:spcBef>
                <a:spcPts val="0"/>
              </a:spcBef>
              <a:buFont typeface="Arial" panose="020B0604020202020204" pitchFamily="34" charset="0"/>
              <a:buChar char="•"/>
            </a:pPr>
            <a:r>
              <a:rPr lang="es-ES" sz="1800" b="1" dirty="0">
                <a:latin typeface="Lufga" panose="020B0604020202020204" charset="0"/>
              </a:rPr>
              <a:t>Recencia</a:t>
            </a:r>
            <a:r>
              <a:rPr lang="es-ES" sz="1800" dirty="0">
                <a:latin typeface="Lufga" panose="020B0604020202020204" charset="0"/>
              </a:rPr>
              <a:t>: tiempo desde la última compra</a:t>
            </a:r>
          </a:p>
          <a:p>
            <a:pPr marL="742950" lvl="1" indent="-285750">
              <a:spcBef>
                <a:spcPts val="0"/>
              </a:spcBef>
              <a:buFont typeface="Arial" panose="020B0604020202020204" pitchFamily="34" charset="0"/>
              <a:buChar char="•"/>
            </a:pPr>
            <a:r>
              <a:rPr lang="es-ES" sz="1800" b="1" dirty="0">
                <a:latin typeface="Lufga" panose="020B0604020202020204" charset="0"/>
              </a:rPr>
              <a:t>Frecuencia</a:t>
            </a:r>
            <a:r>
              <a:rPr lang="es-ES" sz="1800" dirty="0">
                <a:latin typeface="Lufga" panose="020B0604020202020204" charset="0"/>
              </a:rPr>
              <a:t>: número de compras en el periodo de estudio</a:t>
            </a:r>
          </a:p>
          <a:p>
            <a:pPr marL="742950" lvl="1" indent="-285750">
              <a:spcBef>
                <a:spcPts val="0"/>
              </a:spcBef>
              <a:buFont typeface="Arial" panose="020B0604020202020204" pitchFamily="34" charset="0"/>
              <a:buChar char="•"/>
            </a:pPr>
            <a:r>
              <a:rPr lang="es-ES" sz="1800" dirty="0">
                <a:latin typeface="Lufga" panose="020B0604020202020204" charset="0"/>
              </a:rPr>
              <a:t>Valor </a:t>
            </a:r>
            <a:r>
              <a:rPr lang="es-ES" sz="1800" b="1" dirty="0">
                <a:latin typeface="Lufga" panose="020B0604020202020204" charset="0"/>
              </a:rPr>
              <a:t>Monetario</a:t>
            </a:r>
            <a:r>
              <a:rPr lang="es-ES" sz="1800" dirty="0">
                <a:latin typeface="Lufga" panose="020B0604020202020204" charset="0"/>
              </a:rPr>
              <a:t>: suma de ventas por cliente</a:t>
            </a:r>
          </a:p>
          <a:p>
            <a:pPr>
              <a:lnSpc>
                <a:spcPct val="150000"/>
              </a:lnSpc>
            </a:pPr>
            <a:r>
              <a:rPr lang="es-ES" sz="1800" dirty="0">
                <a:latin typeface="Lufga" panose="020B0604020202020204" charset="0"/>
              </a:rPr>
              <a:t>2. Normalizar valores</a:t>
            </a:r>
          </a:p>
          <a:p>
            <a:pPr marL="742950" lvl="1" indent="-285750">
              <a:buFont typeface="Arial" panose="020B0604020202020204" pitchFamily="34" charset="0"/>
              <a:buChar char="•"/>
            </a:pPr>
            <a:r>
              <a:rPr lang="es-ES" sz="1800" dirty="0">
                <a:latin typeface="Lufga" panose="020B0604020202020204" charset="0"/>
              </a:rPr>
              <a:t>	Categorizar de 1 a 5 cada variable (lineal, escala, quintiles …)</a:t>
            </a:r>
          </a:p>
          <a:p>
            <a:pPr>
              <a:lnSpc>
                <a:spcPct val="150000"/>
              </a:lnSpc>
            </a:pPr>
            <a:r>
              <a:rPr lang="es-ES" sz="1800" dirty="0">
                <a:latin typeface="Lufga" panose="020B0604020202020204" charset="0"/>
              </a:rPr>
              <a:t>3.  Segmentar los 125 casos en unos pocos perfiles por similitud y objetivos de marketing</a:t>
            </a:r>
          </a:p>
          <a:p>
            <a:pPr algn="l"/>
            <a:endParaRPr lang="es-E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04693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down)">
                                      <p:cBhvr>
                                        <p:cTn id="15" dur="500"/>
                                        <p:tgtEl>
                                          <p:spTgt spid="2">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wipe(down)">
                                      <p:cBhvr>
                                        <p:cTn id="18" dur="500"/>
                                        <p:tgtEl>
                                          <p:spTgt spid="2">
                                            <p:txEl>
                                              <p:pRg st="3" end="3"/>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wipe(down)">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wipe(down)">
                                      <p:cBhvr>
                                        <p:cTn id="26" dur="500"/>
                                        <p:tgtEl>
                                          <p:spTgt spid="2">
                                            <p:txEl>
                                              <p:pRg st="5" end="5"/>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wipe(down)">
                                      <p:cBhvr>
                                        <p:cTn id="29" dur="500"/>
                                        <p:tgtEl>
                                          <p:spTgt spid="2">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wipe(down)">
                                      <p:cBhvr>
                                        <p:cTn id="34"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a:t>La necesidad de recursos visuales en Analítica</a:t>
            </a:r>
          </a:p>
        </p:txBody>
      </p:sp>
      <p:sp>
        <p:nvSpPr>
          <p:cNvPr id="5" name="Marcador de contenido 2">
            <a:extLst>
              <a:ext uri="{FF2B5EF4-FFF2-40B4-BE49-F238E27FC236}">
                <a16:creationId xmlns:a16="http://schemas.microsoft.com/office/drawing/2014/main" id="{4AAE3A2A-2E63-4675-A01A-815FD5BF22C2}"/>
              </a:ext>
            </a:extLst>
          </p:cNvPr>
          <p:cNvSpPr txBox="1">
            <a:spLocks/>
          </p:cNvSpPr>
          <p:nvPr/>
        </p:nvSpPr>
        <p:spPr>
          <a:xfrm>
            <a:off x="563880" y="1165225"/>
            <a:ext cx="5450840" cy="82613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s-ES"/>
              <a:t>RFM</a:t>
            </a:r>
            <a:endParaRPr lang="es-ES" dirty="0"/>
          </a:p>
        </p:txBody>
      </p:sp>
      <p:pic>
        <p:nvPicPr>
          <p:cNvPr id="6" name="Imagen 5" descr="Gráfico&#10;&#10;Descripción generada automáticamente con confianza baja">
            <a:extLst>
              <a:ext uri="{FF2B5EF4-FFF2-40B4-BE49-F238E27FC236}">
                <a16:creationId xmlns:a16="http://schemas.microsoft.com/office/drawing/2014/main" id="{A4FDB7D4-6545-4B30-86B2-A37A2BB55B09}"/>
              </a:ext>
            </a:extLst>
          </p:cNvPr>
          <p:cNvPicPr>
            <a:picLocks noChangeAspect="1"/>
          </p:cNvPicPr>
          <p:nvPr/>
        </p:nvPicPr>
        <p:blipFill>
          <a:blip r:embed="rId3"/>
          <a:stretch>
            <a:fillRect/>
          </a:stretch>
        </p:blipFill>
        <p:spPr>
          <a:xfrm>
            <a:off x="2170984" y="1165225"/>
            <a:ext cx="7475936" cy="5591827"/>
          </a:xfrm>
          <a:prstGeom prst="rect">
            <a:avLst/>
          </a:prstGeom>
        </p:spPr>
      </p:pic>
      <p:sp>
        <p:nvSpPr>
          <p:cNvPr id="2" name="CuadroTexto 1">
            <a:extLst>
              <a:ext uri="{FF2B5EF4-FFF2-40B4-BE49-F238E27FC236}">
                <a16:creationId xmlns:a16="http://schemas.microsoft.com/office/drawing/2014/main" id="{D07578D6-D6F4-4DB1-8B28-14A42850F9F8}"/>
              </a:ext>
            </a:extLst>
          </p:cNvPr>
          <p:cNvSpPr txBox="1"/>
          <p:nvPr/>
        </p:nvSpPr>
        <p:spPr>
          <a:xfrm>
            <a:off x="10180337" y="2205442"/>
            <a:ext cx="2147374" cy="1846659"/>
          </a:xfrm>
          <a:prstGeom prst="rect">
            <a:avLst/>
          </a:prstGeom>
          <a:noFill/>
        </p:spPr>
        <p:txBody>
          <a:bodyPr wrap="square" lIns="0" tIns="0" rIns="0" bIns="0" rtlCol="0">
            <a:spAutoFit/>
          </a:bodyPr>
          <a:lstStyle/>
          <a:p>
            <a:pPr algn="l"/>
            <a:r>
              <a:rPr lang="es-ES" sz="2400" b="1" i="1" dirty="0">
                <a:solidFill>
                  <a:srgbClr val="D5522B"/>
                </a:solidFill>
                <a:latin typeface="Lufga" panose="020B0604020202020204" charset="0"/>
              </a:rPr>
              <a:t>Segmentar por casos o por una métrica de negocio.</a:t>
            </a:r>
          </a:p>
        </p:txBody>
      </p:sp>
    </p:spTree>
    <p:extLst>
      <p:ext uri="{BB962C8B-B14F-4D97-AF65-F5344CB8AC3E}">
        <p14:creationId xmlns:p14="http://schemas.microsoft.com/office/powerpoint/2010/main" val="19841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2" y="457200"/>
            <a:ext cx="11489437" cy="1661993"/>
          </a:xfrm>
          <a:prstGeom prst="rect">
            <a:avLst/>
          </a:prstGeom>
        </p:spPr>
        <p:txBody>
          <a:bodyPr/>
          <a:lstStyle/>
          <a:p>
            <a:r>
              <a:rPr lang="es-ES" dirty="0"/>
              <a:t>Algoritmos contra Trampantojos</a:t>
            </a:r>
            <a:br>
              <a:rPr lang="es-ES" dirty="0"/>
            </a:br>
            <a:br>
              <a:rPr lang="es-ES" dirty="0"/>
            </a:br>
            <a:r>
              <a:rPr lang="es-ES" dirty="0" err="1"/>
              <a:t>Dendograma</a:t>
            </a:r>
            <a:r>
              <a:rPr lang="es-ES" dirty="0"/>
              <a:t>: </a:t>
            </a:r>
            <a:r>
              <a:rPr lang="es-ES" sz="2800" dirty="0"/>
              <a:t>muestra la “Distancia Real” en N dimensiones</a:t>
            </a:r>
          </a:p>
        </p:txBody>
      </p:sp>
      <p:sp>
        <p:nvSpPr>
          <p:cNvPr id="2" name="CuadroTexto 1">
            <a:extLst>
              <a:ext uri="{FF2B5EF4-FFF2-40B4-BE49-F238E27FC236}">
                <a16:creationId xmlns:a16="http://schemas.microsoft.com/office/drawing/2014/main" id="{7F44709F-D445-4B41-8899-A59EFC9FC355}"/>
              </a:ext>
            </a:extLst>
          </p:cNvPr>
          <p:cNvSpPr txBox="1"/>
          <p:nvPr/>
        </p:nvSpPr>
        <p:spPr>
          <a:xfrm>
            <a:off x="588262" y="2859901"/>
            <a:ext cx="3771899" cy="2831544"/>
          </a:xfrm>
          <a:prstGeom prst="rect">
            <a:avLst/>
          </a:prstGeom>
          <a:noFill/>
        </p:spPr>
        <p:txBody>
          <a:bodyPr wrap="square" lIns="0" tIns="0" rIns="0" bIns="0" rtlCol="0">
            <a:spAutoFit/>
          </a:bodyPr>
          <a:lstStyle/>
          <a:p>
            <a:pPr algn="l"/>
            <a:r>
              <a:rPr lang="es-ES" sz="1800" dirty="0">
                <a:solidFill>
                  <a:srgbClr val="43444A"/>
                </a:solidFill>
                <a:latin typeface="Lufga" panose="020B0604020202020204" charset="0"/>
              </a:rPr>
              <a:t>Ejemplo Power BI con R o Python</a:t>
            </a:r>
          </a:p>
          <a:p>
            <a:pPr algn="l"/>
            <a:r>
              <a:rPr lang="es-ES" sz="1800" dirty="0">
                <a:solidFill>
                  <a:srgbClr val="43444A"/>
                </a:solidFill>
                <a:latin typeface="Lufga" panose="020B0604020202020204" charset="0"/>
              </a:rPr>
              <a:t>Instalar R o Python</a:t>
            </a:r>
          </a:p>
          <a:p>
            <a:pPr algn="l"/>
            <a:r>
              <a:rPr lang="es-ES" sz="1800" dirty="0">
                <a:solidFill>
                  <a:srgbClr val="43444A"/>
                </a:solidFill>
                <a:latin typeface="Lufga" panose="020B0604020202020204" charset="0"/>
              </a:rPr>
              <a:t>Definir Opciones</a:t>
            </a:r>
          </a:p>
          <a:p>
            <a:pPr algn="l"/>
            <a:r>
              <a:rPr lang="es-ES" sz="1800" dirty="0">
                <a:solidFill>
                  <a:srgbClr val="43444A"/>
                </a:solidFill>
                <a:latin typeface="Lufga" panose="020B0604020202020204" charset="0"/>
              </a:rPr>
              <a:t>Usar visualizador</a:t>
            </a:r>
          </a:p>
          <a:p>
            <a:pPr algn="l"/>
            <a:endParaRPr lang="es-ES" sz="2000" dirty="0">
              <a:solidFill>
                <a:srgbClr val="43444A"/>
              </a:solidFill>
              <a:latin typeface="Lufga" panose="020B0604020202020204" charset="0"/>
            </a:endParaRPr>
          </a:p>
          <a:p>
            <a:pPr algn="l"/>
            <a:endParaRPr lang="es-ES" sz="2000" dirty="0">
              <a:solidFill>
                <a:srgbClr val="43444A"/>
              </a:solidFill>
              <a:latin typeface="Lufga" panose="020B0604020202020204" charset="0"/>
            </a:endParaRPr>
          </a:p>
          <a:p>
            <a:pPr algn="l"/>
            <a:r>
              <a:rPr lang="es-ES" sz="2400" dirty="0">
                <a:solidFill>
                  <a:srgbClr val="43444A"/>
                </a:solidFill>
                <a:latin typeface="Lufga" panose="020B0604020202020204" charset="0"/>
              </a:rPr>
              <a:t>Toda la capacidad de R</a:t>
            </a:r>
          </a:p>
          <a:p>
            <a:pPr algn="l"/>
            <a:r>
              <a:rPr lang="es-ES" sz="2400" dirty="0">
                <a:solidFill>
                  <a:srgbClr val="43444A"/>
                </a:solidFill>
                <a:latin typeface="Lufga" panose="020B0604020202020204" charset="0"/>
              </a:rPr>
              <a:t>Rigor matemático</a:t>
            </a:r>
          </a:p>
          <a:p>
            <a:pPr algn="l"/>
            <a:r>
              <a:rPr lang="es-ES" sz="2400" dirty="0">
                <a:solidFill>
                  <a:srgbClr val="43444A"/>
                </a:solidFill>
                <a:latin typeface="Lufga" panose="020B0604020202020204" charset="0"/>
              </a:rPr>
              <a:t>Múltiples aplicaciones</a:t>
            </a:r>
          </a:p>
        </p:txBody>
      </p:sp>
      <p:pic>
        <p:nvPicPr>
          <p:cNvPr id="5" name="Imagen 4" descr="Gráfico&#10;&#10;Descripción generada automáticamente">
            <a:extLst>
              <a:ext uri="{FF2B5EF4-FFF2-40B4-BE49-F238E27FC236}">
                <a16:creationId xmlns:a16="http://schemas.microsoft.com/office/drawing/2014/main" id="{67B7113D-27EE-4343-9AE7-06582A864372}"/>
              </a:ext>
            </a:extLst>
          </p:cNvPr>
          <p:cNvPicPr>
            <a:picLocks noChangeAspect="1"/>
          </p:cNvPicPr>
          <p:nvPr/>
        </p:nvPicPr>
        <p:blipFill>
          <a:blip r:embed="rId3"/>
          <a:stretch>
            <a:fillRect/>
          </a:stretch>
        </p:blipFill>
        <p:spPr>
          <a:xfrm>
            <a:off x="4955851" y="2367279"/>
            <a:ext cx="7121848" cy="4033521"/>
          </a:xfrm>
          <a:prstGeom prst="rect">
            <a:avLst/>
          </a:prstGeom>
        </p:spPr>
      </p:pic>
    </p:spTree>
    <p:extLst>
      <p:ext uri="{BB962C8B-B14F-4D97-AF65-F5344CB8AC3E}">
        <p14:creationId xmlns:p14="http://schemas.microsoft.com/office/powerpoint/2010/main" val="25988849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3">
            <a:extLst>
              <a:ext uri="{FF2B5EF4-FFF2-40B4-BE49-F238E27FC236}">
                <a16:creationId xmlns:a16="http://schemas.microsoft.com/office/drawing/2014/main" id="{85681C75-6A56-45B2-96E4-27F3E6DD6376}"/>
              </a:ext>
            </a:extLst>
          </p:cNvPr>
          <p:cNvSpPr txBox="1">
            <a:spLocks/>
          </p:cNvSpPr>
          <p:nvPr/>
        </p:nvSpPr>
        <p:spPr>
          <a:xfrm>
            <a:off x="588262" y="457200"/>
            <a:ext cx="11489437" cy="166199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43444A"/>
                </a:solidFill>
                <a:effectLst/>
                <a:latin typeface="Lufga" panose="00000500000000000000" pitchFamily="50" charset="0"/>
                <a:ea typeface="+mn-ea"/>
                <a:cs typeface="Segoe UI" pitchFamily="34" charset="0"/>
              </a:defRPr>
            </a:lvl1pPr>
          </a:lstStyle>
          <a:p>
            <a:r>
              <a:rPr lang="es-ES" dirty="0"/>
              <a:t>Algoritmos contra Prejuicios</a:t>
            </a:r>
            <a:br>
              <a:rPr lang="es-ES" dirty="0"/>
            </a:br>
            <a:br>
              <a:rPr lang="es-ES" dirty="0"/>
            </a:br>
            <a:r>
              <a:rPr lang="es-ES" dirty="0"/>
              <a:t>ML – Clustering K-</a:t>
            </a:r>
            <a:r>
              <a:rPr lang="es-ES" dirty="0" err="1"/>
              <a:t>Means</a:t>
            </a:r>
            <a:r>
              <a:rPr lang="es-ES" dirty="0"/>
              <a:t>: </a:t>
            </a:r>
            <a:r>
              <a:rPr lang="es-ES" sz="2800" dirty="0"/>
              <a:t>aprendizaje NO supervisado</a:t>
            </a:r>
          </a:p>
        </p:txBody>
      </p:sp>
      <p:sp>
        <p:nvSpPr>
          <p:cNvPr id="6" name="CuadroTexto 5">
            <a:extLst>
              <a:ext uri="{FF2B5EF4-FFF2-40B4-BE49-F238E27FC236}">
                <a16:creationId xmlns:a16="http://schemas.microsoft.com/office/drawing/2014/main" id="{CB2BB640-651C-4837-8028-97E660A9D296}"/>
              </a:ext>
            </a:extLst>
          </p:cNvPr>
          <p:cNvSpPr txBox="1"/>
          <p:nvPr/>
        </p:nvSpPr>
        <p:spPr>
          <a:xfrm>
            <a:off x="685800" y="2732901"/>
            <a:ext cx="3771899" cy="2893100"/>
          </a:xfrm>
          <a:prstGeom prst="rect">
            <a:avLst/>
          </a:prstGeom>
          <a:noFill/>
        </p:spPr>
        <p:txBody>
          <a:bodyPr wrap="square" lIns="0" tIns="0" rIns="0" bIns="0" rtlCol="0">
            <a:spAutoFit/>
          </a:bodyPr>
          <a:lstStyle/>
          <a:p>
            <a:pPr algn="l"/>
            <a:r>
              <a:rPr lang="es-ES" sz="1800" dirty="0">
                <a:solidFill>
                  <a:srgbClr val="43444A"/>
                </a:solidFill>
                <a:latin typeface="Lufga" panose="020B0604020202020204" charset="0"/>
              </a:rPr>
              <a:t>Visualizadores y </a:t>
            </a:r>
            <a:r>
              <a:rPr lang="es-ES" sz="1800" dirty="0" err="1">
                <a:solidFill>
                  <a:srgbClr val="43444A"/>
                </a:solidFill>
                <a:latin typeface="Lufga" panose="020B0604020202020204" charset="0"/>
              </a:rPr>
              <a:t>Scatter</a:t>
            </a:r>
            <a:r>
              <a:rPr lang="es-ES" sz="1800" dirty="0">
                <a:solidFill>
                  <a:srgbClr val="43444A"/>
                </a:solidFill>
                <a:latin typeface="Lufga" panose="020B0604020202020204" charset="0"/>
              </a:rPr>
              <a:t> Chart</a:t>
            </a:r>
          </a:p>
          <a:p>
            <a:pPr algn="l"/>
            <a:r>
              <a:rPr lang="es-ES" sz="1800" dirty="0">
                <a:solidFill>
                  <a:srgbClr val="43444A"/>
                </a:solidFill>
                <a:latin typeface="Lufga" panose="020B0604020202020204" charset="0"/>
              </a:rPr>
              <a:t>Fácil utilización</a:t>
            </a:r>
          </a:p>
          <a:p>
            <a:pPr algn="l"/>
            <a:r>
              <a:rPr lang="es-ES" sz="1800" dirty="0">
                <a:solidFill>
                  <a:srgbClr val="43444A"/>
                </a:solidFill>
                <a:latin typeface="Lufga" panose="020B0604020202020204" charset="0"/>
              </a:rPr>
              <a:t>Ideal para detectar </a:t>
            </a:r>
            <a:r>
              <a:rPr lang="es-ES" sz="1800" dirty="0" err="1">
                <a:solidFill>
                  <a:srgbClr val="43444A"/>
                </a:solidFill>
                <a:latin typeface="Lufga" panose="020B0604020202020204" charset="0"/>
              </a:rPr>
              <a:t>Insights</a:t>
            </a:r>
            <a:endParaRPr lang="es-ES" sz="1800" dirty="0">
              <a:solidFill>
                <a:srgbClr val="43444A"/>
              </a:solidFill>
              <a:latin typeface="Lufga" panose="020B0604020202020204" charset="0"/>
            </a:endParaRPr>
          </a:p>
          <a:p>
            <a:pPr algn="l"/>
            <a:r>
              <a:rPr lang="es-ES" sz="1800" dirty="0">
                <a:solidFill>
                  <a:srgbClr val="43444A"/>
                </a:solidFill>
                <a:latin typeface="Lufga" panose="020B0604020202020204" charset="0"/>
              </a:rPr>
              <a:t>Añadir </a:t>
            </a:r>
            <a:r>
              <a:rPr lang="es-ES" sz="1800" dirty="0" err="1">
                <a:solidFill>
                  <a:srgbClr val="43444A"/>
                </a:solidFill>
                <a:latin typeface="Lufga" panose="020B0604020202020204" charset="0"/>
              </a:rPr>
              <a:t>cluster</a:t>
            </a:r>
            <a:r>
              <a:rPr lang="es-ES" sz="1800" dirty="0">
                <a:solidFill>
                  <a:srgbClr val="43444A"/>
                </a:solidFill>
                <a:latin typeface="Lufga" panose="020B0604020202020204" charset="0"/>
              </a:rPr>
              <a:t> a la base de datos</a:t>
            </a:r>
          </a:p>
          <a:p>
            <a:pPr algn="l"/>
            <a:endParaRPr lang="es-ES" sz="2000" dirty="0">
              <a:solidFill>
                <a:srgbClr val="43444A"/>
              </a:solidFill>
              <a:latin typeface="Lufga" panose="020B0604020202020204" charset="0"/>
            </a:endParaRPr>
          </a:p>
          <a:p>
            <a:pPr algn="l"/>
            <a:r>
              <a:rPr lang="es-ES" sz="2400" dirty="0">
                <a:solidFill>
                  <a:srgbClr val="43444A"/>
                </a:solidFill>
                <a:latin typeface="Lufga" panose="020B0604020202020204" charset="0"/>
              </a:rPr>
              <a:t>Rigor matemático, evita errores de percepción personal</a:t>
            </a:r>
          </a:p>
          <a:p>
            <a:pPr algn="l"/>
            <a:r>
              <a:rPr lang="es-ES" sz="2400" dirty="0">
                <a:solidFill>
                  <a:srgbClr val="43444A"/>
                </a:solidFill>
                <a:latin typeface="Lufga" panose="020B0604020202020204" charset="0"/>
              </a:rPr>
              <a:t>Múltiples aplicaciones</a:t>
            </a:r>
          </a:p>
        </p:txBody>
      </p:sp>
      <p:grpSp>
        <p:nvGrpSpPr>
          <p:cNvPr id="10" name="Grupo 9">
            <a:extLst>
              <a:ext uri="{FF2B5EF4-FFF2-40B4-BE49-F238E27FC236}">
                <a16:creationId xmlns:a16="http://schemas.microsoft.com/office/drawing/2014/main" id="{E8EDF50D-5884-40FA-8548-D4913DE54219}"/>
              </a:ext>
            </a:extLst>
          </p:cNvPr>
          <p:cNvGrpSpPr/>
          <p:nvPr/>
        </p:nvGrpSpPr>
        <p:grpSpPr>
          <a:xfrm>
            <a:off x="4944162" y="2254876"/>
            <a:ext cx="6955737" cy="4145924"/>
            <a:chOff x="5121962" y="2352873"/>
            <a:chExt cx="5224681" cy="3114139"/>
          </a:xfrm>
        </p:grpSpPr>
        <p:pic>
          <p:nvPicPr>
            <p:cNvPr id="8" name="Imagen 7" descr="Gráfico, Gráfico de dispersión&#10;&#10;Descripción generada automáticamente">
              <a:extLst>
                <a:ext uri="{FF2B5EF4-FFF2-40B4-BE49-F238E27FC236}">
                  <a16:creationId xmlns:a16="http://schemas.microsoft.com/office/drawing/2014/main" id="{8727892D-DAF0-45D2-B539-8F741318663E}"/>
                </a:ext>
              </a:extLst>
            </p:cNvPr>
            <p:cNvPicPr>
              <a:picLocks noChangeAspect="1"/>
            </p:cNvPicPr>
            <p:nvPr/>
          </p:nvPicPr>
          <p:blipFill>
            <a:blip r:embed="rId3"/>
            <a:stretch>
              <a:fillRect/>
            </a:stretch>
          </p:blipFill>
          <p:spPr>
            <a:xfrm>
              <a:off x="5121962" y="2352873"/>
              <a:ext cx="5224681" cy="2868991"/>
            </a:xfrm>
            <a:prstGeom prst="rect">
              <a:avLst/>
            </a:prstGeom>
          </p:spPr>
        </p:pic>
        <p:pic>
          <p:nvPicPr>
            <p:cNvPr id="9" name="Imagen 8" descr="Imagen que contiene objeto, luz, reloj&#10;&#10;Descripción generada automáticamente">
              <a:extLst>
                <a:ext uri="{FF2B5EF4-FFF2-40B4-BE49-F238E27FC236}">
                  <a16:creationId xmlns:a16="http://schemas.microsoft.com/office/drawing/2014/main" id="{2410CE8F-7462-4E8E-B999-53A65E1F7EF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6604644" flipV="1">
              <a:off x="5596422" y="2799857"/>
              <a:ext cx="3048000" cy="2286310"/>
            </a:xfrm>
            <a:prstGeom prst="rect">
              <a:avLst/>
            </a:prstGeom>
          </p:spPr>
        </p:pic>
      </p:grpSp>
    </p:spTree>
    <p:extLst>
      <p:ext uri="{BB962C8B-B14F-4D97-AF65-F5344CB8AC3E}">
        <p14:creationId xmlns:p14="http://schemas.microsoft.com/office/powerpoint/2010/main" val="2585185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3">
            <a:extLst>
              <a:ext uri="{FF2B5EF4-FFF2-40B4-BE49-F238E27FC236}">
                <a16:creationId xmlns:a16="http://schemas.microsoft.com/office/drawing/2014/main" id="{85681C75-6A56-45B2-96E4-27F3E6DD6376}"/>
              </a:ext>
            </a:extLst>
          </p:cNvPr>
          <p:cNvSpPr txBox="1">
            <a:spLocks/>
          </p:cNvSpPr>
          <p:nvPr/>
        </p:nvSpPr>
        <p:spPr>
          <a:xfrm>
            <a:off x="588262" y="457200"/>
            <a:ext cx="11489437" cy="166199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43444A"/>
                </a:solidFill>
                <a:effectLst/>
                <a:latin typeface="Lufga" panose="00000500000000000000" pitchFamily="50" charset="0"/>
                <a:ea typeface="+mn-ea"/>
                <a:cs typeface="Segoe UI" pitchFamily="34" charset="0"/>
              </a:defRPr>
            </a:lvl1pPr>
          </a:lstStyle>
          <a:p>
            <a:r>
              <a:rPr lang="es-ES" dirty="0"/>
              <a:t>Algoritmos contra Prejuicios</a:t>
            </a:r>
            <a:br>
              <a:rPr lang="es-ES" dirty="0"/>
            </a:br>
            <a:br>
              <a:rPr lang="es-ES" dirty="0"/>
            </a:br>
            <a:r>
              <a:rPr lang="es-ES" dirty="0"/>
              <a:t>ML – Clustering K-</a:t>
            </a:r>
            <a:r>
              <a:rPr lang="es-ES" dirty="0" err="1"/>
              <a:t>Means</a:t>
            </a:r>
            <a:r>
              <a:rPr lang="es-ES" dirty="0"/>
              <a:t>: </a:t>
            </a:r>
            <a:r>
              <a:rPr lang="es-ES" sz="2800" dirty="0"/>
              <a:t>cómo funciona</a:t>
            </a:r>
          </a:p>
        </p:txBody>
      </p:sp>
      <p:sp>
        <p:nvSpPr>
          <p:cNvPr id="5" name="CuadroTexto 4">
            <a:extLst>
              <a:ext uri="{FF2B5EF4-FFF2-40B4-BE49-F238E27FC236}">
                <a16:creationId xmlns:a16="http://schemas.microsoft.com/office/drawing/2014/main" id="{49AD8233-53D9-4525-98DE-CA5D53269044}"/>
              </a:ext>
            </a:extLst>
          </p:cNvPr>
          <p:cNvSpPr txBox="1"/>
          <p:nvPr/>
        </p:nvSpPr>
        <p:spPr>
          <a:xfrm>
            <a:off x="1956320" y="6206868"/>
            <a:ext cx="2890150" cy="923330"/>
          </a:xfrm>
          <a:prstGeom prst="rect">
            <a:avLst/>
          </a:prstGeom>
          <a:noFill/>
        </p:spPr>
        <p:txBody>
          <a:bodyPr wrap="none" lIns="0" tIns="0" rIns="0" bIns="0" rtlCol="0">
            <a:spAutoFit/>
          </a:bodyPr>
          <a:lstStyle/>
          <a:p>
            <a:pPr algn="l"/>
            <a:r>
              <a:rPr lang="es-ES" sz="2000" dirty="0">
                <a:gradFill>
                  <a:gsLst>
                    <a:gs pos="2917">
                      <a:schemeClr val="tx1"/>
                    </a:gs>
                    <a:gs pos="30000">
                      <a:schemeClr val="tx1"/>
                    </a:gs>
                  </a:gsLst>
                  <a:lin ang="5400000" scaled="0"/>
                </a:gradFill>
                <a:hlinkClick r:id="rId3"/>
              </a:rPr>
              <a:t>K-means_convergence.gif</a:t>
            </a:r>
            <a:br>
              <a:rPr lang="es-ES" sz="2000" dirty="0">
                <a:gradFill>
                  <a:gsLst>
                    <a:gs pos="2917">
                      <a:schemeClr val="tx1"/>
                    </a:gs>
                    <a:gs pos="30000">
                      <a:schemeClr val="tx1"/>
                    </a:gs>
                  </a:gsLst>
                  <a:lin ang="5400000" scaled="0"/>
                </a:gradFill>
              </a:rPr>
            </a:br>
            <a:r>
              <a:rPr lang="es-ES" sz="2000" dirty="0" err="1">
                <a:gradFill>
                  <a:gsLst>
                    <a:gs pos="2917">
                      <a:schemeClr val="tx1"/>
                    </a:gs>
                    <a:gs pos="30000">
                      <a:schemeClr val="tx1"/>
                    </a:gs>
                  </a:gsLst>
                  <a:lin ang="5400000" scaled="0"/>
                </a:gradFill>
              </a:rPr>
              <a:t>wikipedia</a:t>
            </a:r>
            <a:endParaRPr lang="es-ES" sz="2000" dirty="0">
              <a:gradFill>
                <a:gsLst>
                  <a:gs pos="2917">
                    <a:schemeClr val="tx1"/>
                  </a:gs>
                  <a:gs pos="30000">
                    <a:schemeClr val="tx1"/>
                  </a:gs>
                </a:gsLst>
                <a:lin ang="5400000" scaled="0"/>
              </a:gradFill>
            </a:endParaRPr>
          </a:p>
          <a:p>
            <a:pPr algn="l"/>
            <a:endParaRPr lang="es-ES" sz="2000" dirty="0" err="1">
              <a:gradFill>
                <a:gsLst>
                  <a:gs pos="2917">
                    <a:schemeClr val="tx1"/>
                  </a:gs>
                  <a:gs pos="30000">
                    <a:schemeClr val="tx1"/>
                  </a:gs>
                </a:gsLst>
                <a:lin ang="5400000" scaled="0"/>
              </a:gradFill>
            </a:endParaRPr>
          </a:p>
        </p:txBody>
      </p:sp>
      <p:pic>
        <p:nvPicPr>
          <p:cNvPr id="11" name="Imagen 10" descr="Gráfico, Gráfico de dispersión&#10;&#10;Descripción generada automáticamente">
            <a:extLst>
              <a:ext uri="{FF2B5EF4-FFF2-40B4-BE49-F238E27FC236}">
                <a16:creationId xmlns:a16="http://schemas.microsoft.com/office/drawing/2014/main" id="{BF6E6AC6-1BAE-499E-81E9-4ABE23073036}"/>
              </a:ext>
            </a:extLst>
          </p:cNvPr>
          <p:cNvPicPr>
            <a:picLocks noChangeAspect="1"/>
          </p:cNvPicPr>
          <p:nvPr/>
        </p:nvPicPr>
        <p:blipFill>
          <a:blip r:embed="rId4"/>
          <a:stretch>
            <a:fillRect/>
          </a:stretch>
        </p:blipFill>
        <p:spPr>
          <a:xfrm>
            <a:off x="1320800" y="2479596"/>
            <a:ext cx="3490912" cy="3392268"/>
          </a:xfrm>
          <a:prstGeom prst="rect">
            <a:avLst/>
          </a:prstGeom>
        </p:spPr>
      </p:pic>
      <p:sp>
        <p:nvSpPr>
          <p:cNvPr id="2" name="CuadroTexto 1">
            <a:extLst>
              <a:ext uri="{FF2B5EF4-FFF2-40B4-BE49-F238E27FC236}">
                <a16:creationId xmlns:a16="http://schemas.microsoft.com/office/drawing/2014/main" id="{50602D93-EA0C-424F-AB85-7113F826FDAC}"/>
              </a:ext>
            </a:extLst>
          </p:cNvPr>
          <p:cNvSpPr txBox="1"/>
          <p:nvPr/>
        </p:nvSpPr>
        <p:spPr>
          <a:xfrm>
            <a:off x="8150872" y="5143500"/>
            <a:ext cx="3926827" cy="861774"/>
          </a:xfrm>
          <a:prstGeom prst="rect">
            <a:avLst/>
          </a:prstGeom>
          <a:noFill/>
        </p:spPr>
        <p:txBody>
          <a:bodyPr wrap="square" lIns="0" tIns="0" rIns="0" bIns="0" rtlCol="0">
            <a:spAutoFit/>
          </a:bodyPr>
          <a:lstStyle/>
          <a:p>
            <a:pPr algn="l"/>
            <a:r>
              <a:rPr lang="es-ES" sz="1400" dirty="0">
                <a:gradFill>
                  <a:gsLst>
                    <a:gs pos="2917">
                      <a:schemeClr val="tx1"/>
                    </a:gs>
                    <a:gs pos="30000">
                      <a:schemeClr val="tx1"/>
                    </a:gs>
                  </a:gsLst>
                  <a:lin ang="5400000" scaled="0"/>
                </a:gradFill>
                <a:hlinkClick r:id="rId5"/>
              </a:rPr>
              <a:t>https://machinelearningknowledge.ai/k-nearest-neighbor-classification-simple-explanation-beginners/</a:t>
            </a:r>
            <a:endParaRPr lang="es-ES" sz="1400" dirty="0">
              <a:gradFill>
                <a:gsLst>
                  <a:gs pos="2917">
                    <a:schemeClr val="tx1"/>
                  </a:gs>
                  <a:gs pos="30000">
                    <a:schemeClr val="tx1"/>
                  </a:gs>
                </a:gsLst>
                <a:lin ang="5400000" scaled="0"/>
              </a:gradFill>
            </a:endParaRPr>
          </a:p>
          <a:p>
            <a:pPr algn="l"/>
            <a:endParaRPr lang="es-ES" sz="1400" dirty="0">
              <a:gradFill>
                <a:gsLst>
                  <a:gs pos="2917">
                    <a:schemeClr val="tx1"/>
                  </a:gs>
                  <a:gs pos="30000">
                    <a:schemeClr val="tx1"/>
                  </a:gs>
                </a:gsLst>
                <a:lin ang="5400000" scaled="0"/>
              </a:gradFill>
            </a:endParaRPr>
          </a:p>
        </p:txBody>
      </p:sp>
      <p:pic>
        <p:nvPicPr>
          <p:cNvPr id="35842" name="Picture 2" descr="K Nearest Neighbors Classification">
            <a:extLst>
              <a:ext uri="{FF2B5EF4-FFF2-40B4-BE49-F238E27FC236}">
                <a16:creationId xmlns:a16="http://schemas.microsoft.com/office/drawing/2014/main" id="{C3E52BEC-FE70-4224-B191-20E0F1193B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0873" y="2479596"/>
            <a:ext cx="3249789" cy="248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1242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3">
            <a:extLst>
              <a:ext uri="{FF2B5EF4-FFF2-40B4-BE49-F238E27FC236}">
                <a16:creationId xmlns:a16="http://schemas.microsoft.com/office/drawing/2014/main" id="{85681C75-6A56-45B2-96E4-27F3E6DD6376}"/>
              </a:ext>
            </a:extLst>
          </p:cNvPr>
          <p:cNvSpPr txBox="1">
            <a:spLocks/>
          </p:cNvSpPr>
          <p:nvPr/>
        </p:nvSpPr>
        <p:spPr>
          <a:xfrm>
            <a:off x="588262" y="457200"/>
            <a:ext cx="11489437" cy="166199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43444A"/>
                </a:solidFill>
                <a:effectLst/>
                <a:latin typeface="Lufga" panose="00000500000000000000" pitchFamily="50" charset="0"/>
                <a:ea typeface="+mn-ea"/>
                <a:cs typeface="Segoe UI" pitchFamily="34" charset="0"/>
              </a:defRPr>
            </a:lvl1pPr>
          </a:lstStyle>
          <a:p>
            <a:r>
              <a:rPr lang="es-ES" dirty="0"/>
              <a:t>Algoritmos contra Prejuicios</a:t>
            </a:r>
            <a:br>
              <a:rPr lang="es-ES" dirty="0"/>
            </a:br>
            <a:br>
              <a:rPr lang="es-ES" dirty="0"/>
            </a:br>
            <a:r>
              <a:rPr lang="es-ES" dirty="0"/>
              <a:t>ML – Clustering DBSCAN: </a:t>
            </a:r>
            <a:r>
              <a:rPr lang="es-ES" sz="2800" dirty="0"/>
              <a:t>cómo funciona</a:t>
            </a:r>
          </a:p>
        </p:txBody>
      </p:sp>
      <p:sp>
        <p:nvSpPr>
          <p:cNvPr id="12" name="CuadroTexto 11">
            <a:extLst>
              <a:ext uri="{FF2B5EF4-FFF2-40B4-BE49-F238E27FC236}">
                <a16:creationId xmlns:a16="http://schemas.microsoft.com/office/drawing/2014/main" id="{22F39885-B5BC-4F8B-9FBF-8EFE77E546DE}"/>
              </a:ext>
            </a:extLst>
          </p:cNvPr>
          <p:cNvSpPr txBox="1"/>
          <p:nvPr/>
        </p:nvSpPr>
        <p:spPr>
          <a:xfrm>
            <a:off x="7023100" y="5484911"/>
            <a:ext cx="3113225" cy="430887"/>
          </a:xfrm>
          <a:prstGeom prst="rect">
            <a:avLst/>
          </a:prstGeom>
          <a:noFill/>
        </p:spPr>
        <p:txBody>
          <a:bodyPr wrap="none" lIns="0" tIns="0" rIns="0" bIns="0" rtlCol="0">
            <a:spAutoFit/>
          </a:bodyPr>
          <a:lstStyle/>
          <a:p>
            <a:pPr algn="l"/>
            <a:r>
              <a:rPr lang="es-ES" sz="1400" dirty="0">
                <a:gradFill>
                  <a:gsLst>
                    <a:gs pos="2917">
                      <a:schemeClr val="tx1"/>
                    </a:gs>
                    <a:gs pos="30000">
                      <a:schemeClr val="tx1"/>
                    </a:gs>
                  </a:gsLst>
                  <a:lin ang="5400000" scaled="0"/>
                </a:gradFill>
                <a:hlinkClick r:id="rId3"/>
              </a:rPr>
              <a:t>https://github.com/NSHipster/DBSCAN</a:t>
            </a:r>
            <a:endParaRPr lang="es-ES" sz="1400" dirty="0">
              <a:gradFill>
                <a:gsLst>
                  <a:gs pos="2917">
                    <a:schemeClr val="tx1"/>
                  </a:gs>
                  <a:gs pos="30000">
                    <a:schemeClr val="tx1"/>
                  </a:gs>
                </a:gsLst>
                <a:lin ang="5400000" scaled="0"/>
              </a:gradFill>
            </a:endParaRPr>
          </a:p>
          <a:p>
            <a:pPr algn="l"/>
            <a:endParaRPr lang="es-ES" sz="1400" dirty="0">
              <a:gradFill>
                <a:gsLst>
                  <a:gs pos="2917">
                    <a:schemeClr val="tx1"/>
                  </a:gs>
                  <a:gs pos="30000">
                    <a:schemeClr val="tx1"/>
                  </a:gs>
                </a:gsLst>
                <a:lin ang="5400000" scaled="0"/>
              </a:gradFill>
            </a:endParaRPr>
          </a:p>
        </p:txBody>
      </p:sp>
      <p:sp>
        <p:nvSpPr>
          <p:cNvPr id="13" name="CuadroTexto 12">
            <a:extLst>
              <a:ext uri="{FF2B5EF4-FFF2-40B4-BE49-F238E27FC236}">
                <a16:creationId xmlns:a16="http://schemas.microsoft.com/office/drawing/2014/main" id="{EE4BE194-B4FB-4DC8-94CC-408ABEF1BE4F}"/>
              </a:ext>
            </a:extLst>
          </p:cNvPr>
          <p:cNvSpPr txBox="1"/>
          <p:nvPr/>
        </p:nvSpPr>
        <p:spPr>
          <a:xfrm>
            <a:off x="2019300" y="6131243"/>
            <a:ext cx="3053721" cy="615553"/>
          </a:xfrm>
          <a:prstGeom prst="rect">
            <a:avLst/>
          </a:prstGeom>
          <a:noFill/>
        </p:spPr>
        <p:txBody>
          <a:bodyPr wrap="none" lIns="0" tIns="0" rIns="0" bIns="0" rtlCol="0">
            <a:spAutoFit/>
          </a:bodyPr>
          <a:lstStyle/>
          <a:p>
            <a:r>
              <a:rPr lang="es-ES" sz="2000" b="0" i="0" dirty="0">
                <a:effectLst/>
                <a:latin typeface="Roboto" panose="02000000000000000000" pitchFamily="2" charset="0"/>
                <a:hlinkClick r:id="rId4"/>
              </a:rPr>
              <a:t>DBSCAN, </a:t>
            </a:r>
            <a:r>
              <a:rPr lang="es-ES" sz="2000" b="0" i="0" dirty="0" err="1">
                <a:effectLst/>
                <a:latin typeface="Roboto" panose="02000000000000000000" pitchFamily="2" charset="0"/>
                <a:hlinkClick r:id="rId4"/>
              </a:rPr>
              <a:t>Clearly</a:t>
            </a:r>
            <a:r>
              <a:rPr lang="es-ES" sz="2000" b="0" i="0" dirty="0">
                <a:effectLst/>
                <a:latin typeface="Roboto" panose="02000000000000000000" pitchFamily="2" charset="0"/>
                <a:hlinkClick r:id="rId4"/>
              </a:rPr>
              <a:t> </a:t>
            </a:r>
            <a:r>
              <a:rPr lang="es-ES" sz="2000" b="0" i="0" dirty="0" err="1">
                <a:effectLst/>
                <a:latin typeface="Roboto" panose="02000000000000000000" pitchFamily="2" charset="0"/>
                <a:hlinkClick r:id="rId4"/>
              </a:rPr>
              <a:t>Explained</a:t>
            </a:r>
            <a:endParaRPr lang="es-ES" sz="2000" b="0" i="0" dirty="0">
              <a:effectLst/>
              <a:latin typeface="Roboto" panose="02000000000000000000" pitchFamily="2" charset="0"/>
            </a:endParaRPr>
          </a:p>
          <a:p>
            <a:pPr algn="l"/>
            <a:endParaRPr lang="es-ES" sz="2000" dirty="0" err="1">
              <a:gradFill>
                <a:gsLst>
                  <a:gs pos="2917">
                    <a:schemeClr val="tx1"/>
                  </a:gs>
                  <a:gs pos="30000">
                    <a:schemeClr val="tx1"/>
                  </a:gs>
                </a:gsLst>
                <a:lin ang="5400000" scaled="0"/>
              </a:gradFill>
            </a:endParaRPr>
          </a:p>
        </p:txBody>
      </p:sp>
      <p:pic>
        <p:nvPicPr>
          <p:cNvPr id="15" name="Imagen 14" descr="Gráfico, Gráfico de dispersión&#10;&#10;Descripción generada automáticamente">
            <a:extLst>
              <a:ext uri="{FF2B5EF4-FFF2-40B4-BE49-F238E27FC236}">
                <a16:creationId xmlns:a16="http://schemas.microsoft.com/office/drawing/2014/main" id="{2E2E8D47-5EF3-4182-A3BE-CBC95791FA61}"/>
              </a:ext>
            </a:extLst>
          </p:cNvPr>
          <p:cNvPicPr>
            <a:picLocks noChangeAspect="1"/>
          </p:cNvPicPr>
          <p:nvPr/>
        </p:nvPicPr>
        <p:blipFill>
          <a:blip r:embed="rId5"/>
          <a:stretch>
            <a:fillRect/>
          </a:stretch>
        </p:blipFill>
        <p:spPr>
          <a:xfrm>
            <a:off x="523043" y="2353990"/>
            <a:ext cx="5054540" cy="3175000"/>
          </a:xfrm>
          <a:prstGeom prst="rect">
            <a:avLst/>
          </a:prstGeom>
        </p:spPr>
      </p:pic>
      <p:pic>
        <p:nvPicPr>
          <p:cNvPr id="36868" name="Picture 4">
            <a:extLst>
              <a:ext uri="{FF2B5EF4-FFF2-40B4-BE49-F238E27FC236}">
                <a16:creationId xmlns:a16="http://schemas.microsoft.com/office/drawing/2014/main" id="{8B18E301-4155-4127-9AF0-C33DDBCDFD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3061" y="2844800"/>
            <a:ext cx="6630639" cy="2476129"/>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12B2268-D7DC-4C31-862E-3A1016001775}"/>
              </a:ext>
            </a:extLst>
          </p:cNvPr>
          <p:cNvSpPr txBox="1"/>
          <p:nvPr/>
        </p:nvSpPr>
        <p:spPr>
          <a:xfrm>
            <a:off x="1916220" y="5638800"/>
            <a:ext cx="2537490" cy="492443"/>
          </a:xfrm>
          <a:prstGeom prst="rect">
            <a:avLst/>
          </a:prstGeom>
          <a:noFill/>
        </p:spPr>
        <p:txBody>
          <a:bodyPr wrap="none" lIns="0" tIns="0" rIns="0" bIns="0" rtlCol="0">
            <a:spAutoFit/>
          </a:bodyPr>
          <a:lstStyle/>
          <a:p>
            <a:pPr algn="l"/>
            <a:r>
              <a:rPr lang="es-ES" sz="1600" dirty="0">
                <a:gradFill>
                  <a:gsLst>
                    <a:gs pos="2917">
                      <a:schemeClr val="tx1"/>
                    </a:gs>
                    <a:gs pos="30000">
                      <a:schemeClr val="tx1"/>
                    </a:gs>
                  </a:gsLst>
                  <a:lin ang="5400000" scaled="0"/>
                </a:gradFill>
                <a:hlinkClick r:id="rId7"/>
              </a:rPr>
              <a:t>https://www.kdnuggets.com</a:t>
            </a:r>
            <a:endParaRPr lang="es-ES" sz="1600" dirty="0">
              <a:gradFill>
                <a:gsLst>
                  <a:gs pos="2917">
                    <a:schemeClr val="tx1"/>
                  </a:gs>
                  <a:gs pos="30000">
                    <a:schemeClr val="tx1"/>
                  </a:gs>
                </a:gsLst>
                <a:lin ang="5400000" scaled="0"/>
              </a:gradFill>
            </a:endParaRPr>
          </a:p>
          <a:p>
            <a:pPr algn="l"/>
            <a:endParaRPr lang="es-ES" sz="16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535725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3">
            <a:extLst>
              <a:ext uri="{FF2B5EF4-FFF2-40B4-BE49-F238E27FC236}">
                <a16:creationId xmlns:a16="http://schemas.microsoft.com/office/drawing/2014/main" id="{85681C75-6A56-45B2-96E4-27F3E6DD6376}"/>
              </a:ext>
            </a:extLst>
          </p:cNvPr>
          <p:cNvSpPr txBox="1">
            <a:spLocks/>
          </p:cNvSpPr>
          <p:nvPr/>
        </p:nvSpPr>
        <p:spPr>
          <a:xfrm>
            <a:off x="588262" y="457200"/>
            <a:ext cx="11489437" cy="153888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43444A"/>
                </a:solidFill>
                <a:effectLst/>
                <a:latin typeface="Lufga" panose="00000500000000000000" pitchFamily="50" charset="0"/>
                <a:ea typeface="+mn-ea"/>
                <a:cs typeface="Segoe UI" pitchFamily="34" charset="0"/>
              </a:defRPr>
            </a:lvl1pPr>
          </a:lstStyle>
          <a:p>
            <a:r>
              <a:rPr lang="es-ES" dirty="0"/>
              <a:t>Algoritmos contra Prejuicios</a:t>
            </a:r>
            <a:br>
              <a:rPr lang="es-ES" dirty="0"/>
            </a:br>
            <a:br>
              <a:rPr lang="es-ES" dirty="0"/>
            </a:br>
            <a:endParaRPr lang="es-ES" sz="2800" dirty="0"/>
          </a:p>
        </p:txBody>
      </p:sp>
      <p:sp>
        <p:nvSpPr>
          <p:cNvPr id="6" name="CuadroTexto 5">
            <a:extLst>
              <a:ext uri="{FF2B5EF4-FFF2-40B4-BE49-F238E27FC236}">
                <a16:creationId xmlns:a16="http://schemas.microsoft.com/office/drawing/2014/main" id="{CB2BB640-651C-4837-8028-97E660A9D296}"/>
              </a:ext>
            </a:extLst>
          </p:cNvPr>
          <p:cNvSpPr txBox="1"/>
          <p:nvPr/>
        </p:nvSpPr>
        <p:spPr>
          <a:xfrm>
            <a:off x="825501" y="1143000"/>
            <a:ext cx="11366500" cy="4616648"/>
          </a:xfrm>
          <a:prstGeom prst="rect">
            <a:avLst/>
          </a:prstGeom>
          <a:noFill/>
        </p:spPr>
        <p:txBody>
          <a:bodyPr wrap="square" lIns="0" tIns="0" rIns="0" bIns="0" rtlCol="0">
            <a:spAutoFit/>
          </a:bodyPr>
          <a:lstStyle/>
          <a:p>
            <a:pPr algn="l"/>
            <a:r>
              <a:rPr lang="es-ES" sz="2000" dirty="0">
                <a:solidFill>
                  <a:srgbClr val="43444A"/>
                </a:solidFill>
                <a:latin typeface="Lufga" panose="020B0604020202020204" charset="0"/>
              </a:rPr>
              <a:t>Otros útiles visualizadores estadísticos:</a:t>
            </a:r>
          </a:p>
          <a:p>
            <a:pPr marL="342900" indent="-342900">
              <a:buFont typeface="Arial" panose="020B0604020202020204" pitchFamily="34" charset="0"/>
              <a:buChar char="•"/>
            </a:pPr>
            <a:r>
              <a:rPr lang="es-ES" sz="2000" dirty="0">
                <a:solidFill>
                  <a:srgbClr val="43444A"/>
                </a:solidFill>
                <a:latin typeface="Lufga" panose="020B0604020202020204" charset="0"/>
              </a:rPr>
              <a:t>Scripts de R, son sencillos de copiar y de emplear: </a:t>
            </a:r>
            <a:r>
              <a:rPr lang="es-ES" sz="2000" dirty="0" err="1">
                <a:solidFill>
                  <a:srgbClr val="43444A"/>
                </a:solidFill>
                <a:latin typeface="Lufga" panose="020B0604020202020204" charset="0"/>
              </a:rPr>
              <a:t>Correlation</a:t>
            </a:r>
            <a:r>
              <a:rPr lang="es-ES" sz="2000" dirty="0">
                <a:solidFill>
                  <a:srgbClr val="43444A"/>
                </a:solidFill>
                <a:latin typeface="Lufga" panose="020B0604020202020204" charset="0"/>
              </a:rPr>
              <a:t> </a:t>
            </a:r>
            <a:r>
              <a:rPr lang="es-ES" sz="2000" dirty="0" err="1">
                <a:solidFill>
                  <a:srgbClr val="43444A"/>
                </a:solidFill>
                <a:latin typeface="Lufga" panose="020B0604020202020204" charset="0"/>
              </a:rPr>
              <a:t>Plot</a:t>
            </a:r>
            <a:r>
              <a:rPr lang="es-ES" sz="2000" dirty="0">
                <a:solidFill>
                  <a:srgbClr val="43444A"/>
                </a:solidFill>
                <a:latin typeface="Lufga" panose="020B0604020202020204" charset="0"/>
              </a:rPr>
              <a:t>, Factores Principales, etc.</a:t>
            </a:r>
          </a:p>
          <a:p>
            <a:pPr marL="342900" indent="-342900">
              <a:buFont typeface="Arial" panose="020B0604020202020204" pitchFamily="34" charset="0"/>
              <a:buChar char="•"/>
            </a:pPr>
            <a:r>
              <a:rPr lang="es-ES" sz="2000" dirty="0" err="1">
                <a:solidFill>
                  <a:srgbClr val="43444A"/>
                </a:solidFill>
                <a:latin typeface="Lufga" panose="020B0604020202020204" charset="0"/>
              </a:rPr>
              <a:t>Sankey</a:t>
            </a:r>
            <a:r>
              <a:rPr lang="es-ES" sz="2000" dirty="0">
                <a:solidFill>
                  <a:srgbClr val="43444A"/>
                </a:solidFill>
                <a:latin typeface="Lufga" panose="020B0604020202020204" charset="0"/>
              </a:rPr>
              <a:t> y similares, revelan relaciones Origen-Destino</a:t>
            </a:r>
          </a:p>
          <a:p>
            <a:pPr marL="342900" indent="-342900" algn="l">
              <a:buFont typeface="Arial" panose="020B0604020202020204" pitchFamily="34" charset="0"/>
              <a:buChar char="•"/>
            </a:pPr>
            <a:r>
              <a:rPr lang="es-ES" sz="2000" dirty="0" err="1">
                <a:solidFill>
                  <a:srgbClr val="43444A"/>
                </a:solidFill>
                <a:latin typeface="Lufga" panose="020B0604020202020204" charset="0"/>
              </a:rPr>
              <a:t>Decomposition</a:t>
            </a:r>
            <a:r>
              <a:rPr lang="es-ES" sz="2000" dirty="0">
                <a:solidFill>
                  <a:srgbClr val="43444A"/>
                </a:solidFill>
                <a:latin typeface="Lufga" panose="020B0604020202020204" charset="0"/>
              </a:rPr>
              <a:t> </a:t>
            </a:r>
            <a:r>
              <a:rPr lang="es-ES" sz="2000" dirty="0" err="1">
                <a:solidFill>
                  <a:srgbClr val="43444A"/>
                </a:solidFill>
                <a:latin typeface="Lufga" panose="020B0604020202020204" charset="0"/>
              </a:rPr>
              <a:t>Tree</a:t>
            </a:r>
            <a:r>
              <a:rPr lang="es-ES" sz="2000" dirty="0">
                <a:solidFill>
                  <a:srgbClr val="43444A"/>
                </a:solidFill>
                <a:latin typeface="Lufga" panose="020B0604020202020204" charset="0"/>
              </a:rPr>
              <a:t> ayuda a focalizar en lo más relevante</a:t>
            </a:r>
          </a:p>
          <a:p>
            <a:pPr algn="l"/>
            <a:endParaRPr lang="es-ES" sz="2000" dirty="0">
              <a:solidFill>
                <a:srgbClr val="43444A"/>
              </a:solidFill>
              <a:latin typeface="Lufga" panose="020B0604020202020204" charset="0"/>
            </a:endParaRPr>
          </a:p>
          <a:p>
            <a:pPr algn="l"/>
            <a:r>
              <a:rPr lang="es-ES" sz="2000" dirty="0">
                <a:solidFill>
                  <a:srgbClr val="43444A"/>
                </a:solidFill>
                <a:latin typeface="Lufga" panose="020B0604020202020204" charset="0"/>
              </a:rPr>
              <a:t>Y otros que emplean algoritmos IA:</a:t>
            </a:r>
          </a:p>
          <a:p>
            <a:pPr marL="342900" indent="-342900" algn="l">
              <a:buFont typeface="Arial" panose="020B0604020202020204" pitchFamily="34" charset="0"/>
              <a:buChar char="•"/>
            </a:pPr>
            <a:r>
              <a:rPr lang="es-ES" sz="2000" b="1" dirty="0">
                <a:solidFill>
                  <a:srgbClr val="43444A"/>
                </a:solidFill>
                <a:latin typeface="Lufga" panose="020B0604020202020204" charset="0"/>
              </a:rPr>
              <a:t>Key </a:t>
            </a:r>
            <a:r>
              <a:rPr lang="es-ES" sz="2000" b="1" dirty="0" err="1">
                <a:solidFill>
                  <a:srgbClr val="43444A"/>
                </a:solidFill>
                <a:latin typeface="Lufga" panose="020B0604020202020204" charset="0"/>
              </a:rPr>
              <a:t>Influencers</a:t>
            </a:r>
            <a:r>
              <a:rPr lang="es-ES" sz="2000" dirty="0">
                <a:solidFill>
                  <a:srgbClr val="43444A"/>
                </a:solidFill>
                <a:latin typeface="Lufga" panose="020B0604020202020204" charset="0"/>
              </a:rPr>
              <a:t>: regresión logística. Detecta casos entre nuestros datos, asociados a maximizar o minimizar resultados observados</a:t>
            </a:r>
          </a:p>
          <a:p>
            <a:pPr marL="342900" indent="-342900" algn="l">
              <a:buFont typeface="Arial" panose="020B0604020202020204" pitchFamily="34" charset="0"/>
              <a:buChar char="•"/>
            </a:pPr>
            <a:r>
              <a:rPr lang="es-ES" sz="2000" b="1" dirty="0" err="1">
                <a:solidFill>
                  <a:srgbClr val="43444A"/>
                </a:solidFill>
                <a:latin typeface="Lufga" panose="020B0604020202020204" charset="0"/>
              </a:rPr>
              <a:t>Decision</a:t>
            </a:r>
            <a:r>
              <a:rPr lang="es-ES" sz="2000" b="1" dirty="0">
                <a:solidFill>
                  <a:srgbClr val="43444A"/>
                </a:solidFill>
                <a:latin typeface="Lufga" panose="020B0604020202020204" charset="0"/>
              </a:rPr>
              <a:t> </a:t>
            </a:r>
            <a:r>
              <a:rPr lang="es-ES" sz="2000" b="1" dirty="0" err="1">
                <a:solidFill>
                  <a:srgbClr val="43444A"/>
                </a:solidFill>
                <a:latin typeface="Lufga" panose="020B0604020202020204" charset="0"/>
              </a:rPr>
              <a:t>Tree</a:t>
            </a:r>
            <a:r>
              <a:rPr lang="es-ES" sz="2000" dirty="0">
                <a:solidFill>
                  <a:srgbClr val="43444A"/>
                </a:solidFill>
                <a:latin typeface="Lufga" panose="020B0604020202020204" charset="0"/>
              </a:rPr>
              <a:t>, identifica variables que permiten clasificar los resultados</a:t>
            </a:r>
          </a:p>
          <a:p>
            <a:pPr marL="342900" indent="-342900" algn="l">
              <a:buFont typeface="Arial" panose="020B0604020202020204" pitchFamily="34" charset="0"/>
              <a:buChar char="•"/>
            </a:pPr>
            <a:r>
              <a:rPr lang="es-ES" sz="2000" b="1" dirty="0">
                <a:solidFill>
                  <a:srgbClr val="43444A"/>
                </a:solidFill>
                <a:latin typeface="Lufga" panose="020B0604020202020204" charset="0"/>
              </a:rPr>
              <a:t>Clustering </a:t>
            </a:r>
            <a:r>
              <a:rPr lang="es-ES" sz="2000" b="1" dirty="0" err="1">
                <a:solidFill>
                  <a:srgbClr val="43444A"/>
                </a:solidFill>
                <a:latin typeface="Lufga" panose="020B0604020202020204" charset="0"/>
              </a:rPr>
              <a:t>DBScan</a:t>
            </a:r>
            <a:r>
              <a:rPr lang="es-ES" sz="2000" dirty="0">
                <a:solidFill>
                  <a:srgbClr val="43444A"/>
                </a:solidFill>
                <a:latin typeface="Lufga" panose="020B0604020202020204" charset="0"/>
              </a:rPr>
              <a:t>, utiliza función de densidad para agrupar </a:t>
            </a:r>
            <a:r>
              <a:rPr lang="es-ES" sz="2000" dirty="0" err="1">
                <a:solidFill>
                  <a:srgbClr val="43444A"/>
                </a:solidFill>
                <a:latin typeface="Lufga" panose="020B0604020202020204" charset="0"/>
              </a:rPr>
              <a:t>clusters</a:t>
            </a:r>
            <a:r>
              <a:rPr lang="es-ES" sz="2000" dirty="0">
                <a:solidFill>
                  <a:srgbClr val="43444A"/>
                </a:solidFill>
                <a:latin typeface="Lufga" panose="020B0604020202020204" charset="0"/>
              </a:rPr>
              <a:t>, no regiones</a:t>
            </a:r>
          </a:p>
          <a:p>
            <a:pPr algn="l"/>
            <a:endParaRPr lang="es-ES" sz="2000" dirty="0">
              <a:solidFill>
                <a:srgbClr val="43444A"/>
              </a:solidFill>
              <a:latin typeface="Lufga" panose="020B0604020202020204" charset="0"/>
            </a:endParaRPr>
          </a:p>
          <a:p>
            <a:pPr algn="l"/>
            <a:r>
              <a:rPr lang="es-ES" sz="2000" dirty="0">
                <a:solidFill>
                  <a:srgbClr val="43444A"/>
                </a:solidFill>
                <a:latin typeface="Lufga" panose="020B0604020202020204" charset="0"/>
              </a:rPr>
              <a:t>Estudios más profundos requieren otros conocimientos, técnicas y herramientas, pero está todo a nuestra disposición.</a:t>
            </a:r>
          </a:p>
          <a:p>
            <a:pPr algn="l"/>
            <a:endParaRPr lang="es-ES" sz="2000" dirty="0">
              <a:gradFill>
                <a:gsLst>
                  <a:gs pos="2917">
                    <a:schemeClr val="tx1"/>
                  </a:gs>
                  <a:gs pos="30000">
                    <a:schemeClr val="tx1"/>
                  </a:gs>
                </a:gsLst>
                <a:lin ang="5400000" scaled="0"/>
              </a:gradFill>
              <a:latin typeface="Lufga" panose="020B0604020202020204" charset="0"/>
            </a:endParaRPr>
          </a:p>
        </p:txBody>
      </p:sp>
    </p:spTree>
    <p:extLst>
      <p:ext uri="{BB962C8B-B14F-4D97-AF65-F5344CB8AC3E}">
        <p14:creationId xmlns:p14="http://schemas.microsoft.com/office/powerpoint/2010/main" val="5857616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err="1"/>
              <a:t>Clustering</a:t>
            </a:r>
            <a:r>
              <a:rPr lang="es-ES" dirty="0"/>
              <a:t> básico aplicado a Negocio</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Ignacio Cabrero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830997"/>
          </a:xfrm>
        </p:spPr>
        <p:txBody>
          <a:bodyPr/>
          <a:lstStyle/>
          <a:p>
            <a:r>
              <a:rPr lang="es-ES" dirty="0"/>
              <a:t>Exprimidor de  Power BI </a:t>
            </a:r>
          </a:p>
          <a:p>
            <a:r>
              <a:rPr lang="es-ES" dirty="0"/>
              <a:t>Data </a:t>
            </a:r>
            <a:r>
              <a:rPr lang="es-ES" dirty="0" err="1"/>
              <a:t>Scientist</a:t>
            </a:r>
            <a:r>
              <a:rPr lang="es-ES" dirty="0"/>
              <a:t> en </a:t>
            </a:r>
            <a:r>
              <a:rPr lang="es-ES" dirty="0" err="1"/>
              <a:t>Adinton</a:t>
            </a:r>
            <a:r>
              <a:rPr lang="es-ES" dirty="0"/>
              <a:t> </a:t>
            </a:r>
          </a:p>
          <a:p>
            <a:r>
              <a:rPr lang="es-ES" dirty="0"/>
              <a:t>Data </a:t>
            </a:r>
            <a:r>
              <a:rPr lang="es-ES" dirty="0" err="1"/>
              <a:t>Analyst</a:t>
            </a:r>
            <a:r>
              <a:rPr lang="es-ES" dirty="0"/>
              <a:t> en Cofidis </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3"/>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3">
            <a:extLst>
              <a:ext uri="{FF2B5EF4-FFF2-40B4-BE49-F238E27FC236}">
                <a16:creationId xmlns:a16="http://schemas.microsoft.com/office/drawing/2014/main" id="{85681C75-6A56-45B2-96E4-27F3E6DD6376}"/>
              </a:ext>
            </a:extLst>
          </p:cNvPr>
          <p:cNvSpPr txBox="1">
            <a:spLocks/>
          </p:cNvSpPr>
          <p:nvPr/>
        </p:nvSpPr>
        <p:spPr>
          <a:xfrm>
            <a:off x="588262" y="457200"/>
            <a:ext cx="11489437" cy="153888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43444A"/>
                </a:solidFill>
                <a:effectLst/>
                <a:latin typeface="Lufga" panose="00000500000000000000" pitchFamily="50" charset="0"/>
                <a:ea typeface="+mn-ea"/>
                <a:cs typeface="Segoe UI" pitchFamily="34" charset="0"/>
              </a:defRPr>
            </a:lvl1pPr>
          </a:lstStyle>
          <a:p>
            <a:r>
              <a:rPr lang="es-ES" dirty="0"/>
              <a:t>Conclusiones</a:t>
            </a:r>
            <a:br>
              <a:rPr lang="es-ES" dirty="0"/>
            </a:br>
            <a:br>
              <a:rPr lang="es-ES" dirty="0"/>
            </a:br>
            <a:endParaRPr lang="es-ES" sz="2800" dirty="0"/>
          </a:p>
        </p:txBody>
      </p:sp>
      <p:sp>
        <p:nvSpPr>
          <p:cNvPr id="6" name="CuadroTexto 5">
            <a:extLst>
              <a:ext uri="{FF2B5EF4-FFF2-40B4-BE49-F238E27FC236}">
                <a16:creationId xmlns:a16="http://schemas.microsoft.com/office/drawing/2014/main" id="{CB2BB640-651C-4837-8028-97E660A9D296}"/>
              </a:ext>
            </a:extLst>
          </p:cNvPr>
          <p:cNvSpPr txBox="1"/>
          <p:nvPr/>
        </p:nvSpPr>
        <p:spPr>
          <a:xfrm>
            <a:off x="825501" y="1143000"/>
            <a:ext cx="11366500" cy="5232202"/>
          </a:xfrm>
          <a:prstGeom prst="rect">
            <a:avLst/>
          </a:prstGeom>
          <a:noFill/>
        </p:spPr>
        <p:txBody>
          <a:bodyPr wrap="square" lIns="0" tIns="0" rIns="0" bIns="0" rtlCol="0">
            <a:spAutoFit/>
          </a:bodyPr>
          <a:lstStyle/>
          <a:p>
            <a:pPr algn="l"/>
            <a:r>
              <a:rPr lang="es-ES" sz="2000" dirty="0">
                <a:solidFill>
                  <a:srgbClr val="43444A"/>
                </a:solidFill>
                <a:latin typeface="Lufga" panose="020B0604020202020204" charset="0"/>
              </a:rPr>
              <a:t>Cada vez más aplicaciones ofrecen visualizadores sencillos de AI, fáciles de interpretar:</a:t>
            </a:r>
          </a:p>
          <a:p>
            <a:pPr marL="342900" indent="-342900" algn="l">
              <a:buFont typeface="Wingdings" panose="05000000000000000000" pitchFamily="2" charset="2"/>
              <a:buChar char="v"/>
            </a:pPr>
            <a:r>
              <a:rPr lang="es-ES" sz="2000" dirty="0" err="1">
                <a:solidFill>
                  <a:srgbClr val="43444A"/>
                </a:solidFill>
                <a:latin typeface="Lufga" panose="020B0604020202020204" charset="0"/>
              </a:rPr>
              <a:t>Scatter</a:t>
            </a:r>
            <a:r>
              <a:rPr lang="es-ES" sz="2000" dirty="0">
                <a:solidFill>
                  <a:srgbClr val="43444A"/>
                </a:solidFill>
                <a:latin typeface="Lufga" panose="020B0604020202020204" charset="0"/>
              </a:rPr>
              <a:t> Chart – Opción </a:t>
            </a:r>
            <a:r>
              <a:rPr lang="es-ES" sz="2000" dirty="0" err="1">
                <a:solidFill>
                  <a:srgbClr val="43444A"/>
                </a:solidFill>
                <a:latin typeface="Lufga" panose="020B0604020202020204" charset="0"/>
              </a:rPr>
              <a:t>AutoClustering</a:t>
            </a:r>
            <a:endParaRPr lang="es-ES" sz="2000" dirty="0">
              <a:solidFill>
                <a:srgbClr val="43444A"/>
              </a:solidFill>
              <a:latin typeface="Lufga" panose="020B0604020202020204" charset="0"/>
            </a:endParaRPr>
          </a:p>
          <a:p>
            <a:pPr marL="342900" indent="-342900" algn="l">
              <a:buFont typeface="Wingdings" panose="05000000000000000000" pitchFamily="2" charset="2"/>
              <a:buChar char="v"/>
            </a:pPr>
            <a:r>
              <a:rPr lang="es-ES" sz="2000" dirty="0">
                <a:solidFill>
                  <a:srgbClr val="43444A"/>
                </a:solidFill>
                <a:latin typeface="Lufga" panose="020B0604020202020204" charset="0"/>
              </a:rPr>
              <a:t>Clustering – Opción </a:t>
            </a:r>
            <a:r>
              <a:rPr lang="es-ES" sz="2000" dirty="0" err="1">
                <a:solidFill>
                  <a:srgbClr val="43444A"/>
                </a:solidFill>
                <a:latin typeface="Lufga" panose="020B0604020202020204" charset="0"/>
              </a:rPr>
              <a:t>Export</a:t>
            </a:r>
            <a:endParaRPr lang="es-ES" sz="2000" dirty="0">
              <a:solidFill>
                <a:srgbClr val="43444A"/>
              </a:solidFill>
              <a:latin typeface="Lufga" panose="020B0604020202020204" charset="0"/>
            </a:endParaRPr>
          </a:p>
          <a:p>
            <a:pPr marL="342900" indent="-342900" algn="l">
              <a:buFont typeface="Wingdings" panose="05000000000000000000" pitchFamily="2" charset="2"/>
              <a:buChar char="v"/>
            </a:pPr>
            <a:r>
              <a:rPr lang="es-ES" sz="2000" dirty="0">
                <a:solidFill>
                  <a:srgbClr val="43444A"/>
                </a:solidFill>
                <a:latin typeface="Lufga" panose="020B0604020202020204" charset="0"/>
              </a:rPr>
              <a:t>Ejemplos de R o Py</a:t>
            </a:r>
          </a:p>
          <a:p>
            <a:pPr algn="l"/>
            <a:endParaRPr lang="es-ES" sz="2000" dirty="0">
              <a:solidFill>
                <a:srgbClr val="43444A"/>
              </a:solidFill>
              <a:latin typeface="Lufga" panose="020B0604020202020204" charset="0"/>
            </a:endParaRPr>
          </a:p>
          <a:p>
            <a:pPr algn="l"/>
            <a:r>
              <a:rPr lang="es-ES" sz="2000" dirty="0">
                <a:solidFill>
                  <a:srgbClr val="43444A"/>
                </a:solidFill>
                <a:latin typeface="Lufga" panose="020B0604020202020204" charset="0"/>
              </a:rPr>
              <a:t>Y si empleamos un poco de metodología en la preparación de datos: </a:t>
            </a:r>
          </a:p>
          <a:p>
            <a:pPr marL="342900" indent="-342900" algn="l">
              <a:buFont typeface="Wingdings" panose="05000000000000000000" pitchFamily="2" charset="2"/>
              <a:buChar char="ü"/>
            </a:pPr>
            <a:r>
              <a:rPr lang="es-ES" sz="2000" dirty="0">
                <a:solidFill>
                  <a:srgbClr val="43444A"/>
                </a:solidFill>
                <a:latin typeface="Lufga" panose="020B0604020202020204" charset="0"/>
              </a:rPr>
              <a:t>Variables clave, usar distintas herramientas para detectarlas</a:t>
            </a:r>
          </a:p>
          <a:p>
            <a:pPr marL="800083" lvl="1" indent="-342900">
              <a:buFont typeface="Arial" panose="020B0604020202020204" pitchFamily="34" charset="0"/>
              <a:buChar char="•"/>
            </a:pPr>
            <a:r>
              <a:rPr lang="es-ES" sz="2000" dirty="0">
                <a:solidFill>
                  <a:srgbClr val="43444A"/>
                </a:solidFill>
                <a:latin typeface="Lufga" panose="020B0604020202020204" charset="0"/>
              </a:rPr>
              <a:t>Evitar variables correlacionadas</a:t>
            </a:r>
          </a:p>
          <a:p>
            <a:pPr marL="800083" lvl="1" indent="-342900">
              <a:buFont typeface="Arial" panose="020B0604020202020204" pitchFamily="34" charset="0"/>
              <a:buChar char="•"/>
            </a:pPr>
            <a:r>
              <a:rPr lang="es-ES" sz="2000" dirty="0">
                <a:solidFill>
                  <a:srgbClr val="43444A"/>
                </a:solidFill>
                <a:latin typeface="Lufga" panose="020B0604020202020204" charset="0"/>
              </a:rPr>
              <a:t>Correlación no significa Causalidad</a:t>
            </a:r>
          </a:p>
          <a:p>
            <a:pPr marL="342900" indent="-342900" algn="l">
              <a:buFont typeface="Wingdings" panose="05000000000000000000" pitchFamily="2" charset="2"/>
              <a:buChar char="ü"/>
            </a:pPr>
            <a:r>
              <a:rPr lang="es-ES" sz="2000" dirty="0">
                <a:solidFill>
                  <a:srgbClr val="43444A"/>
                </a:solidFill>
                <a:latin typeface="Lufga" panose="020B0604020202020204" charset="0"/>
              </a:rPr>
              <a:t>Excluimos casos anormales</a:t>
            </a:r>
          </a:p>
          <a:p>
            <a:pPr marL="342900" indent="-342900" algn="l">
              <a:buFont typeface="Wingdings" panose="05000000000000000000" pitchFamily="2" charset="2"/>
              <a:buChar char="ü"/>
            </a:pPr>
            <a:r>
              <a:rPr lang="es-ES" sz="2000" dirty="0">
                <a:solidFill>
                  <a:srgbClr val="43444A"/>
                </a:solidFill>
                <a:latin typeface="Lufga" panose="020B0604020202020204" charset="0"/>
              </a:rPr>
              <a:t>Normalizamos valores</a:t>
            </a:r>
          </a:p>
          <a:p>
            <a:pPr algn="l"/>
            <a:endParaRPr lang="es-ES" sz="2000" dirty="0">
              <a:solidFill>
                <a:srgbClr val="43444A"/>
              </a:solidFill>
              <a:latin typeface="Lufga" panose="020B0604020202020204" charset="0"/>
            </a:endParaRPr>
          </a:p>
          <a:p>
            <a:pPr algn="l"/>
            <a:r>
              <a:rPr lang="es-ES" sz="2000" dirty="0">
                <a:solidFill>
                  <a:srgbClr val="43444A"/>
                </a:solidFill>
                <a:latin typeface="Lufga" panose="020B0604020202020204" charset="0"/>
              </a:rPr>
              <a:t>Será fácil </a:t>
            </a:r>
            <a:r>
              <a:rPr lang="es-ES" sz="2000" b="1" dirty="0">
                <a:solidFill>
                  <a:srgbClr val="43444A"/>
                </a:solidFill>
                <a:latin typeface="Lufga" panose="020B0604020202020204" charset="0"/>
              </a:rPr>
              <a:t>detectar patrones </a:t>
            </a:r>
            <a:r>
              <a:rPr lang="es-ES" sz="2000" dirty="0">
                <a:solidFill>
                  <a:srgbClr val="43444A"/>
                </a:solidFill>
                <a:latin typeface="Lufga" panose="020B0604020202020204" charset="0"/>
              </a:rPr>
              <a:t>ocultos en la marea de datos</a:t>
            </a:r>
          </a:p>
          <a:p>
            <a:pPr algn="l"/>
            <a:r>
              <a:rPr lang="es-ES" sz="2000" dirty="0">
                <a:solidFill>
                  <a:srgbClr val="43444A"/>
                </a:solidFill>
                <a:latin typeface="Lufga" panose="020B0604020202020204" charset="0"/>
              </a:rPr>
              <a:t>Gran ayuda para identificar Variables Relevantes e </a:t>
            </a:r>
            <a:r>
              <a:rPr lang="es-ES" sz="2000" dirty="0" err="1">
                <a:solidFill>
                  <a:srgbClr val="43444A"/>
                </a:solidFill>
                <a:latin typeface="Lufga" panose="020B0604020202020204" charset="0"/>
              </a:rPr>
              <a:t>Insights</a:t>
            </a:r>
            <a:endParaRPr lang="es-ES" sz="2000" dirty="0">
              <a:solidFill>
                <a:srgbClr val="43444A"/>
              </a:solidFill>
              <a:latin typeface="Lufga" panose="020B0604020202020204" charset="0"/>
            </a:endParaRPr>
          </a:p>
          <a:p>
            <a:pPr algn="l"/>
            <a:endParaRPr lang="es-ES" sz="2000" dirty="0">
              <a:gradFill>
                <a:gsLst>
                  <a:gs pos="2917">
                    <a:schemeClr val="tx1"/>
                  </a:gs>
                  <a:gs pos="30000">
                    <a:schemeClr val="tx1"/>
                  </a:gs>
                </a:gsLst>
                <a:lin ang="5400000" scaled="0"/>
              </a:gradFill>
              <a:latin typeface="Lufga" panose="020B0604020202020204" charset="0"/>
            </a:endParaRPr>
          </a:p>
          <a:p>
            <a:pPr algn="ctr"/>
            <a:r>
              <a:rPr lang="es-ES" sz="2000" b="1" i="1" dirty="0">
                <a:solidFill>
                  <a:srgbClr val="D5522B"/>
                </a:solidFill>
                <a:latin typeface="Lufga" panose="020B0604020202020204" charset="0"/>
              </a:rPr>
              <a:t>Iniciar y seguir avanzando.</a:t>
            </a:r>
          </a:p>
          <a:p>
            <a:pPr algn="l"/>
            <a:endParaRPr lang="es-ES" sz="2000" dirty="0">
              <a:gradFill>
                <a:gsLst>
                  <a:gs pos="2917">
                    <a:schemeClr val="tx1"/>
                  </a:gs>
                  <a:gs pos="30000">
                    <a:schemeClr val="tx1"/>
                  </a:gs>
                </a:gsLst>
                <a:lin ang="5400000" scaled="0"/>
              </a:gradFill>
              <a:latin typeface="Lufga" panose="020B0604020202020204" charset="0"/>
            </a:endParaRPr>
          </a:p>
        </p:txBody>
      </p:sp>
    </p:spTree>
    <p:extLst>
      <p:ext uri="{BB962C8B-B14F-4D97-AF65-F5344CB8AC3E}">
        <p14:creationId xmlns:p14="http://schemas.microsoft.com/office/powerpoint/2010/main" val="8677369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E6630A47-71F7-4E36-A090-A5E2D446F1AE}"/>
              </a:ext>
            </a:extLst>
          </p:cNvPr>
          <p:cNvSpPr>
            <a:spLocks noGrp="1"/>
          </p:cNvSpPr>
          <p:nvPr>
            <p:ph type="body" sz="quarter" idx="12"/>
          </p:nvPr>
        </p:nvSpPr>
        <p:spPr>
          <a:xfrm>
            <a:off x="1546860" y="3046743"/>
            <a:ext cx="5510213" cy="307777"/>
          </a:xfrm>
        </p:spPr>
        <p:txBody>
          <a:bodyPr/>
          <a:lstStyle/>
          <a:p>
            <a:r>
              <a:rPr lang="es-ES" dirty="0"/>
              <a:t>Ignacio Cabrero	</a:t>
            </a:r>
          </a:p>
        </p:txBody>
      </p:sp>
      <p:sp>
        <p:nvSpPr>
          <p:cNvPr id="10" name="Marcador de texto 3">
            <a:extLst>
              <a:ext uri="{FF2B5EF4-FFF2-40B4-BE49-F238E27FC236}">
                <a16:creationId xmlns:a16="http://schemas.microsoft.com/office/drawing/2014/main" id="{6E45DC2D-62BD-425F-BCCC-C64296B26C78}"/>
              </a:ext>
            </a:extLst>
          </p:cNvPr>
          <p:cNvSpPr>
            <a:spLocks noGrp="1"/>
          </p:cNvSpPr>
          <p:nvPr>
            <p:ph type="body" sz="quarter" idx="15"/>
          </p:nvPr>
        </p:nvSpPr>
        <p:spPr>
          <a:xfrm>
            <a:off x="1546856" y="3370401"/>
            <a:ext cx="6835144" cy="1107996"/>
          </a:xfrm>
        </p:spPr>
        <p:txBody>
          <a:bodyPr/>
          <a:lstStyle/>
          <a:p>
            <a:r>
              <a:rPr lang="es-ES" sz="1800" dirty="0"/>
              <a:t>Consultor BI BA</a:t>
            </a:r>
            <a:br>
              <a:rPr lang="es-ES" sz="1800" dirty="0"/>
            </a:br>
            <a:r>
              <a:rPr lang="es-ES" sz="1800" dirty="0"/>
              <a:t>Exprimiendo Power BI desde que salió.</a:t>
            </a:r>
            <a:br>
              <a:rPr lang="es-ES" sz="1800" dirty="0"/>
            </a:br>
            <a:r>
              <a:rPr lang="es-ES" sz="1800" dirty="0"/>
              <a:t>Ejemplo claro de que todos podemos acabar dando una charla interesante en la comunidad.</a:t>
            </a:r>
            <a:endParaRPr lang="es-ES" dirty="0"/>
          </a:p>
        </p:txBody>
      </p:sp>
      <p:pic>
        <p:nvPicPr>
          <p:cNvPr id="13" name="Imagen 20">
            <a:extLst>
              <a:ext uri="{FF2B5EF4-FFF2-40B4-BE49-F238E27FC236}">
                <a16:creationId xmlns:a16="http://schemas.microsoft.com/office/drawing/2014/main" id="{80C308C8-F60C-4735-A80D-6871FEE3E5D7}"/>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a:t>Anomalías</a:t>
            </a:r>
          </a:p>
        </p:txBody>
      </p:sp>
      <p:sp>
        <p:nvSpPr>
          <p:cNvPr id="5" name="CuadroTexto 4">
            <a:extLst>
              <a:ext uri="{FF2B5EF4-FFF2-40B4-BE49-F238E27FC236}">
                <a16:creationId xmlns:a16="http://schemas.microsoft.com/office/drawing/2014/main" id="{BD3E54AE-1ACC-4EB9-B89E-1E1ED491F2C0}"/>
              </a:ext>
            </a:extLst>
          </p:cNvPr>
          <p:cNvSpPr txBox="1"/>
          <p:nvPr/>
        </p:nvSpPr>
        <p:spPr>
          <a:xfrm>
            <a:off x="1152451" y="1162375"/>
            <a:ext cx="8187498" cy="2308324"/>
          </a:xfrm>
          <a:prstGeom prst="rect">
            <a:avLst/>
          </a:prstGeom>
          <a:noFill/>
        </p:spPr>
        <p:txBody>
          <a:bodyPr wrap="none" rtlCol="0">
            <a:spAutoFit/>
          </a:bodyPr>
          <a:lstStyle/>
          <a:p>
            <a:r>
              <a:rPr lang="es-ES" dirty="0"/>
              <a:t>Tipos de Anomalías:</a:t>
            </a:r>
          </a:p>
          <a:p>
            <a:pPr marL="285750" indent="-285750">
              <a:buFont typeface="Arial" panose="020B0604020202020204" pitchFamily="34" charset="0"/>
              <a:buChar char="•"/>
            </a:pPr>
            <a:r>
              <a:rPr lang="es-ES" dirty="0" err="1"/>
              <a:t>Outliers</a:t>
            </a:r>
            <a:r>
              <a:rPr lang="es-ES" dirty="0"/>
              <a:t>: no sistemáticos</a:t>
            </a:r>
          </a:p>
          <a:p>
            <a:pPr marL="285750" indent="-285750">
              <a:buFont typeface="Arial" panose="020B0604020202020204" pitchFamily="34" charset="0"/>
              <a:buChar char="•"/>
            </a:pPr>
            <a:r>
              <a:rPr lang="es-ES" dirty="0"/>
              <a:t>Eventos inesperados: cambio esporádico de comportamiento</a:t>
            </a:r>
          </a:p>
          <a:p>
            <a:pPr marL="285750" indent="-285750">
              <a:buFont typeface="Arial" panose="020B0604020202020204" pitchFamily="34" charset="0"/>
              <a:buChar char="•"/>
            </a:pPr>
            <a:r>
              <a:rPr lang="es-ES" dirty="0"/>
              <a:t>Cambios de tendencias: cambio lento, no direccional y de largo plazo en los datos.</a:t>
            </a:r>
          </a:p>
          <a:p>
            <a:pPr marL="285750" indent="-285750">
              <a:buFont typeface="Arial" panose="020B0604020202020204" pitchFamily="34" charset="0"/>
              <a:buChar char="•"/>
            </a:pPr>
            <a:endParaRPr lang="es-ES" dirty="0"/>
          </a:p>
          <a:p>
            <a:endParaRPr lang="es-ES" dirty="0"/>
          </a:p>
          <a:p>
            <a:endParaRPr lang="es-ES" dirty="0"/>
          </a:p>
          <a:p>
            <a:r>
              <a:rPr lang="es-ES" dirty="0"/>
              <a:t>5 algoritmos para identificarlos:</a:t>
            </a:r>
          </a:p>
        </p:txBody>
      </p:sp>
      <p:sp>
        <p:nvSpPr>
          <p:cNvPr id="6" name="CuadroTexto 5">
            <a:extLst>
              <a:ext uri="{FF2B5EF4-FFF2-40B4-BE49-F238E27FC236}">
                <a16:creationId xmlns:a16="http://schemas.microsoft.com/office/drawing/2014/main" id="{921BC8D0-A4FD-4B0B-9EEF-875E9071C713}"/>
              </a:ext>
            </a:extLst>
          </p:cNvPr>
          <p:cNvSpPr txBox="1"/>
          <p:nvPr/>
        </p:nvSpPr>
        <p:spPr>
          <a:xfrm>
            <a:off x="2197314" y="6077634"/>
            <a:ext cx="6097772" cy="646331"/>
          </a:xfrm>
          <a:prstGeom prst="rect">
            <a:avLst/>
          </a:prstGeom>
          <a:noFill/>
        </p:spPr>
        <p:txBody>
          <a:bodyPr wrap="square">
            <a:spAutoFit/>
          </a:bodyPr>
          <a:lstStyle/>
          <a:p>
            <a:r>
              <a:rPr lang="es-ES" dirty="0"/>
              <a:t>https://towardsdatascience.com/5-anomaly-detection-algorithms-every-data-scientist-should-know-b36c3605ea16</a:t>
            </a:r>
          </a:p>
        </p:txBody>
      </p:sp>
      <p:pic>
        <p:nvPicPr>
          <p:cNvPr id="7" name="Imagen 6">
            <a:extLst>
              <a:ext uri="{FF2B5EF4-FFF2-40B4-BE49-F238E27FC236}">
                <a16:creationId xmlns:a16="http://schemas.microsoft.com/office/drawing/2014/main" id="{028BB632-224A-4B1D-BA8C-22F34997126E}"/>
              </a:ext>
            </a:extLst>
          </p:cNvPr>
          <p:cNvPicPr>
            <a:picLocks noChangeAspect="1"/>
          </p:cNvPicPr>
          <p:nvPr/>
        </p:nvPicPr>
        <p:blipFill>
          <a:blip r:embed="rId3"/>
          <a:stretch>
            <a:fillRect/>
          </a:stretch>
        </p:blipFill>
        <p:spPr>
          <a:xfrm>
            <a:off x="4983063" y="2316537"/>
            <a:ext cx="6623720" cy="3267386"/>
          </a:xfrm>
          <a:prstGeom prst="rect">
            <a:avLst/>
          </a:prstGeom>
        </p:spPr>
      </p:pic>
      <p:pic>
        <p:nvPicPr>
          <p:cNvPr id="8" name="Picture 2" descr="Satyam Kumar">
            <a:hlinkClick r:id="rId4"/>
            <a:extLst>
              <a:ext uri="{FF2B5EF4-FFF2-40B4-BE49-F238E27FC236}">
                <a16:creationId xmlns:a16="http://schemas.microsoft.com/office/drawing/2014/main" id="{404B2B5B-1BDA-43E8-A52A-D79987868C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2781" y="3816880"/>
            <a:ext cx="266700" cy="2667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
            <a:extLst>
              <a:ext uri="{FF2B5EF4-FFF2-40B4-BE49-F238E27FC236}">
                <a16:creationId xmlns:a16="http://schemas.microsoft.com/office/drawing/2014/main" id="{516F0445-ECFF-4A67-9EB4-FD48BB7DEEC1}"/>
              </a:ext>
            </a:extLst>
          </p:cNvPr>
          <p:cNvSpPr>
            <a:spLocks noChangeArrowheads="1"/>
          </p:cNvSpPr>
          <p:nvPr/>
        </p:nvSpPr>
        <p:spPr bwMode="auto">
          <a:xfrm>
            <a:off x="1241910" y="4429761"/>
            <a:ext cx="1243419" cy="10002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800" b="0" i="0" u="none" strike="noStrike" cap="none" normalizeH="0" baseline="0" dirty="0">
                <a:ln>
                  <a:noFill/>
                </a:ln>
                <a:solidFill>
                  <a:schemeClr val="tx1"/>
                </a:solidFill>
                <a:effectLst/>
                <a:latin typeface="Arial" panose="020B0604020202020204" pitchFamily="34" charset="0"/>
              </a:rPr>
              <a:t>  </a:t>
            </a:r>
            <a:r>
              <a:rPr kumimoji="0" lang="es-ES" altLang="es-ES" sz="1600" b="0" i="0" u="none" strike="noStrike" cap="none" normalizeH="0" baseline="0" dirty="0">
                <a:ln>
                  <a:noFill/>
                </a:ln>
                <a:solidFill>
                  <a:schemeClr val="tx1"/>
                </a:solidFill>
                <a:effectLst/>
                <a:latin typeface="Arial" panose="020B0604020202020204" pitchFamily="34" charset="0"/>
              </a:rPr>
              <a:t>     </a:t>
            </a:r>
            <a:endParaRPr kumimoji="0" lang="es-ES" altLang="es-E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s-ES" altLang="es-ES" sz="1000" b="0" i="0" u="none" strike="noStrike" cap="none" normalizeH="0" baseline="0" dirty="0" err="1">
                <a:ln>
                  <a:noFill/>
                </a:ln>
                <a:solidFill>
                  <a:srgbClr val="668AAA"/>
                </a:solidFill>
                <a:effectLst/>
                <a:latin typeface="sohne"/>
                <a:hlinkClick r:id="rId4"/>
              </a:rPr>
              <a:t>Satyam</a:t>
            </a:r>
            <a:r>
              <a:rPr kumimoji="0" lang="es-ES" altLang="es-ES" sz="1000" b="0" i="0" u="none" strike="noStrike" cap="none" normalizeH="0" baseline="0" dirty="0">
                <a:ln>
                  <a:noFill/>
                </a:ln>
                <a:solidFill>
                  <a:srgbClr val="668AAA"/>
                </a:solidFill>
                <a:effectLst/>
                <a:latin typeface="sohne"/>
                <a:hlinkClick r:id="rId4"/>
              </a:rPr>
              <a:t> Kumar</a:t>
            </a:r>
            <a:endParaRPr kumimoji="0" lang="es-ES" altLang="es-ES" sz="1000" b="0" i="0" u="none" strike="noStrike" cap="none" normalizeH="0" baseline="0" dirty="0">
              <a:ln>
                <a:noFill/>
              </a:ln>
              <a:solidFill>
                <a:srgbClr val="757575"/>
              </a:solidFill>
              <a:effectLst/>
              <a:latin typeface="sohne"/>
              <a:hlinkClick r:id="" action="ppaction://noaction"/>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000" b="0" i="0" u="none" strike="noStrike" cap="none" normalizeH="0" baseline="0" dirty="0">
                <a:ln>
                  <a:noFill/>
                </a:ln>
                <a:solidFill>
                  <a:srgbClr val="757575"/>
                </a:solidFill>
                <a:effectLst/>
                <a:latin typeface="sohne"/>
                <a:hlinkClick r:id="" action="ppaction://noaction"/>
              </a:rPr>
            </a:b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147034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
        <p:nvSpPr>
          <p:cNvPr id="2" name="CuadroTexto 1">
            <a:extLst>
              <a:ext uri="{FF2B5EF4-FFF2-40B4-BE49-F238E27FC236}">
                <a16:creationId xmlns:a16="http://schemas.microsoft.com/office/drawing/2014/main" id="{861EE3D4-2ADF-49E8-86CD-F034D107402D}"/>
              </a:ext>
            </a:extLst>
          </p:cNvPr>
          <p:cNvSpPr txBox="1"/>
          <p:nvPr/>
        </p:nvSpPr>
        <p:spPr>
          <a:xfrm>
            <a:off x="733778" y="3093156"/>
            <a:ext cx="7511223" cy="3693319"/>
          </a:xfrm>
          <a:prstGeom prst="rect">
            <a:avLst/>
          </a:prstGeom>
          <a:noFill/>
        </p:spPr>
        <p:txBody>
          <a:bodyPr wrap="none" lIns="0" tIns="0" rIns="0" bIns="0" rtlCol="0">
            <a:spAutoFit/>
          </a:bodyPr>
          <a:lstStyle/>
          <a:p>
            <a:pPr algn="l"/>
            <a:r>
              <a:rPr lang="es-ES" sz="2000" dirty="0">
                <a:gradFill>
                  <a:gsLst>
                    <a:gs pos="2917">
                      <a:schemeClr val="tx1"/>
                    </a:gs>
                    <a:gs pos="30000">
                      <a:schemeClr val="tx1"/>
                    </a:gs>
                  </a:gsLst>
                  <a:lin ang="5400000" scaled="0"/>
                </a:gradFill>
                <a:hlinkClick r:id="rId3"/>
              </a:rPr>
              <a:t>https://youtu.be/x-Zsfjt9Fjw</a:t>
            </a:r>
            <a:r>
              <a:rPr lang="es-ES" sz="2000" dirty="0">
                <a:gradFill>
                  <a:gsLst>
                    <a:gs pos="2917">
                      <a:schemeClr val="tx1"/>
                    </a:gs>
                    <a:gs pos="30000">
                      <a:schemeClr val="tx1"/>
                    </a:gs>
                  </a:gsLst>
                  <a:lin ang="5400000" scaled="0"/>
                </a:gradFill>
              </a:rPr>
              <a:t> Algoritmia</a:t>
            </a:r>
          </a:p>
          <a:p>
            <a:pPr algn="l"/>
            <a:endParaRPr lang="es-ES" sz="2000" dirty="0">
              <a:gradFill>
                <a:gsLst>
                  <a:gs pos="2917">
                    <a:schemeClr val="tx1"/>
                  </a:gs>
                  <a:gs pos="30000">
                    <a:schemeClr val="tx1"/>
                  </a:gs>
                </a:gsLst>
                <a:lin ang="5400000" scaled="0"/>
              </a:gradFill>
            </a:endParaRPr>
          </a:p>
          <a:p>
            <a:pPr algn="l"/>
            <a:endParaRPr lang="es-ES" sz="2000" dirty="0">
              <a:gradFill>
                <a:gsLst>
                  <a:gs pos="2917">
                    <a:schemeClr val="tx1"/>
                  </a:gs>
                  <a:gs pos="30000">
                    <a:schemeClr val="tx1"/>
                  </a:gs>
                </a:gsLst>
                <a:lin ang="5400000" scaled="0"/>
              </a:gradFill>
            </a:endParaRPr>
          </a:p>
          <a:p>
            <a:pPr algn="l"/>
            <a:r>
              <a:rPr lang="es-ES" sz="2000" dirty="0">
                <a:gradFill>
                  <a:gsLst>
                    <a:gs pos="2917">
                      <a:schemeClr val="tx1"/>
                    </a:gs>
                    <a:gs pos="30000">
                      <a:schemeClr val="tx1"/>
                    </a:gs>
                  </a:gsLst>
                  <a:lin ang="5400000" scaled="0"/>
                </a:gradFill>
              </a:rPr>
              <a:t>Investigar</a:t>
            </a:r>
          </a:p>
          <a:p>
            <a:pPr algn="l"/>
            <a:r>
              <a:rPr lang="es-ES" sz="2000" dirty="0">
                <a:gradFill>
                  <a:gsLst>
                    <a:gs pos="2917">
                      <a:schemeClr val="tx1"/>
                    </a:gs>
                    <a:gs pos="30000">
                      <a:schemeClr val="tx1"/>
                    </a:gs>
                  </a:gsLst>
                  <a:lin ang="5400000" scaled="0"/>
                </a:gradFill>
                <a:hlinkClick r:id="rId4"/>
              </a:rPr>
              <a:t>https://www.youtube.com/watch?v=RIraL3xAdac</a:t>
            </a:r>
            <a:endParaRPr lang="es-ES" sz="2000" dirty="0">
              <a:gradFill>
                <a:gsLst>
                  <a:gs pos="2917">
                    <a:schemeClr val="tx1"/>
                  </a:gs>
                  <a:gs pos="30000">
                    <a:schemeClr val="tx1"/>
                  </a:gs>
                </a:gsLst>
                <a:lin ang="5400000" scaled="0"/>
              </a:gradFill>
            </a:endParaRPr>
          </a:p>
          <a:p>
            <a:pPr algn="l"/>
            <a:r>
              <a:rPr lang="es-ES" sz="2000" dirty="0">
                <a:gradFill>
                  <a:gsLst>
                    <a:gs pos="2917">
                      <a:schemeClr val="tx1"/>
                    </a:gs>
                    <a:gs pos="30000">
                      <a:schemeClr val="tx1"/>
                    </a:gs>
                  </a:gsLst>
                  <a:lin ang="5400000" scaled="0"/>
                </a:gradFill>
                <a:hlinkClick r:id="rId5"/>
              </a:rPr>
              <a:t>https://www.youtube.com/watch?v=0dN1scyuZvs</a:t>
            </a:r>
            <a:endParaRPr lang="es-ES" sz="2000" dirty="0">
              <a:gradFill>
                <a:gsLst>
                  <a:gs pos="2917">
                    <a:schemeClr val="tx1"/>
                  </a:gs>
                  <a:gs pos="30000">
                    <a:schemeClr val="tx1"/>
                  </a:gs>
                </a:gsLst>
                <a:lin ang="5400000" scaled="0"/>
              </a:gradFill>
            </a:endParaRPr>
          </a:p>
          <a:p>
            <a:pPr algn="l"/>
            <a:r>
              <a:rPr lang="es-ES" sz="2000" dirty="0">
                <a:gradFill>
                  <a:gsLst>
                    <a:gs pos="2917">
                      <a:schemeClr val="tx1"/>
                    </a:gs>
                    <a:gs pos="30000">
                      <a:schemeClr val="tx1"/>
                    </a:gs>
                  </a:gsLst>
                  <a:lin ang="5400000" scaled="0"/>
                </a:gradFill>
                <a:hlinkClick r:id="rId6"/>
              </a:rPr>
              <a:t>https://www.youtube.com/watch?v=2SuZmWPbvbc</a:t>
            </a:r>
            <a:endParaRPr lang="es-ES" sz="2000" dirty="0">
              <a:gradFill>
                <a:gsLst>
                  <a:gs pos="2917">
                    <a:schemeClr val="tx1"/>
                  </a:gs>
                  <a:gs pos="30000">
                    <a:schemeClr val="tx1"/>
                  </a:gs>
                </a:gsLst>
                <a:lin ang="5400000" scaled="0"/>
              </a:gradFill>
            </a:endParaRPr>
          </a:p>
          <a:p>
            <a:pPr algn="l"/>
            <a:endParaRPr lang="es-ES" sz="2000" dirty="0">
              <a:gradFill>
                <a:gsLst>
                  <a:gs pos="2917">
                    <a:schemeClr val="tx1"/>
                  </a:gs>
                  <a:gs pos="30000">
                    <a:schemeClr val="tx1"/>
                  </a:gs>
                </a:gsLst>
                <a:lin ang="5400000" scaled="0"/>
              </a:gradFill>
            </a:endParaRPr>
          </a:p>
          <a:p>
            <a:pPr algn="l"/>
            <a:endParaRPr lang="es-ES" sz="2000" dirty="0">
              <a:gradFill>
                <a:gsLst>
                  <a:gs pos="2917">
                    <a:schemeClr val="tx1"/>
                  </a:gs>
                  <a:gs pos="30000">
                    <a:schemeClr val="tx1"/>
                  </a:gs>
                </a:gsLst>
                <a:lin ang="5400000" scaled="0"/>
              </a:gradFill>
            </a:endParaRPr>
          </a:p>
          <a:p>
            <a:pPr algn="l"/>
            <a:r>
              <a:rPr lang="es-ES" sz="2000" dirty="0">
                <a:gradFill>
                  <a:gsLst>
                    <a:gs pos="2917">
                      <a:schemeClr val="tx1"/>
                    </a:gs>
                    <a:gs pos="30000">
                      <a:schemeClr val="tx1"/>
                    </a:gs>
                  </a:gsLst>
                  <a:lin ang="5400000" scaled="0"/>
                </a:gradFill>
              </a:rPr>
              <a:t>Canal usuarios </a:t>
            </a:r>
          </a:p>
          <a:p>
            <a:pPr algn="l"/>
            <a:r>
              <a:rPr lang="es-ES" sz="2000">
                <a:gradFill>
                  <a:gsLst>
                    <a:gs pos="2917">
                      <a:schemeClr val="tx1"/>
                    </a:gs>
                    <a:gs pos="30000">
                      <a:schemeClr val="tx1"/>
                    </a:gs>
                  </a:gsLst>
                  <a:lin ang="5400000" scaled="0"/>
                </a:gradFill>
                <a:hlinkClick r:id="rId7"/>
              </a:rPr>
              <a:t>https://www.youtube.com/channel/UCuTKOxV6YsZvGEEp-XTVFOw</a:t>
            </a:r>
            <a:endParaRPr lang="es-ES" sz="2000">
              <a:gradFill>
                <a:gsLst>
                  <a:gs pos="2917">
                    <a:schemeClr val="tx1"/>
                  </a:gs>
                  <a:gs pos="30000">
                    <a:schemeClr val="tx1"/>
                  </a:gs>
                </a:gsLst>
                <a:lin ang="5400000" scaled="0"/>
              </a:gradFill>
            </a:endParaRPr>
          </a:p>
          <a:p>
            <a:pPr algn="l"/>
            <a:endParaRPr lang="es-E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212795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38591C7-41F0-45C5-99FB-98EC9F1C7F0B}"/>
              </a:ext>
            </a:extLst>
          </p:cNvPr>
          <p:cNvSpPr>
            <a:spLocks noGrp="1"/>
          </p:cNvSpPr>
          <p:nvPr>
            <p:ph type="title"/>
          </p:nvPr>
        </p:nvSpPr>
        <p:spPr>
          <a:xfrm>
            <a:off x="588263" y="457200"/>
            <a:ext cx="11018520" cy="553998"/>
          </a:xfrm>
        </p:spPr>
        <p:txBody>
          <a:bodyPr/>
          <a:lstStyle/>
          <a:p>
            <a:r>
              <a:rPr lang="es-ES" dirty="0"/>
              <a:t>Ignacio Cabrero Daunert</a:t>
            </a:r>
          </a:p>
        </p:txBody>
      </p:sp>
      <p:sp>
        <p:nvSpPr>
          <p:cNvPr id="5" name="Title 1">
            <a:extLst>
              <a:ext uri="{FF2B5EF4-FFF2-40B4-BE49-F238E27FC236}">
                <a16:creationId xmlns:a16="http://schemas.microsoft.com/office/drawing/2014/main" id="{FA46D33B-23D1-4C2E-BAD8-B947856A2A89}"/>
              </a:ext>
            </a:extLst>
          </p:cNvPr>
          <p:cNvSpPr txBox="1">
            <a:spLocks/>
          </p:cNvSpPr>
          <p:nvPr/>
        </p:nvSpPr>
        <p:spPr>
          <a:xfrm>
            <a:off x="516530" y="1222075"/>
            <a:ext cx="7623176" cy="4263230"/>
          </a:xfrm>
          <a:prstGeom prst="rect">
            <a:avLst/>
          </a:prstGeom>
        </p:spPr>
        <p:txBody>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Consultor BI </a:t>
            </a:r>
            <a:r>
              <a:rPr lang="en-US" dirty="0" err="1"/>
              <a:t>en</a:t>
            </a:r>
            <a:r>
              <a:rPr lang="en-US" dirty="0"/>
              <a:t> </a:t>
            </a:r>
            <a:r>
              <a:rPr lang="en-US" dirty="0" err="1"/>
              <a:t>Cofidis</a:t>
            </a:r>
            <a:endParaRPr lang="en-US" b="1" i="1" dirty="0"/>
          </a:p>
        </p:txBody>
      </p:sp>
      <p:sp>
        <p:nvSpPr>
          <p:cNvPr id="6" name="Title 1">
            <a:extLst>
              <a:ext uri="{FF2B5EF4-FFF2-40B4-BE49-F238E27FC236}">
                <a16:creationId xmlns:a16="http://schemas.microsoft.com/office/drawing/2014/main" id="{AFB8265C-D1D5-4A37-B4A6-3B8DED4A4A7B}"/>
              </a:ext>
            </a:extLst>
          </p:cNvPr>
          <p:cNvSpPr txBox="1">
            <a:spLocks/>
          </p:cNvSpPr>
          <p:nvPr/>
        </p:nvSpPr>
        <p:spPr>
          <a:xfrm>
            <a:off x="539845" y="3406706"/>
            <a:ext cx="8704168" cy="221599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Lufga" panose="00000500000000000000" pitchFamily="50" charset="0"/>
                <a:ea typeface="+mn-ea"/>
                <a:cs typeface="Segoe UI" pitchFamily="34" charset="0"/>
              </a:defRPr>
            </a:lvl1pPr>
          </a:lstStyle>
          <a:p>
            <a:r>
              <a:rPr lang="es-ES" sz="2400" dirty="0"/>
              <a:t>Consultor BI BA</a:t>
            </a:r>
            <a:br>
              <a:rPr lang="es-ES" sz="2400" dirty="0"/>
            </a:br>
            <a:r>
              <a:rPr lang="es-ES" sz="2400" dirty="0"/>
              <a:t>Exprimiendo Power BI desde que salió.</a:t>
            </a:r>
            <a:br>
              <a:rPr lang="es-ES" sz="2400" dirty="0"/>
            </a:br>
            <a:r>
              <a:rPr lang="es-ES" sz="2400" dirty="0"/>
              <a:t>Ejemplo claro de que todos podemos acabar dando una charla interesante en la comunidad.</a:t>
            </a:r>
          </a:p>
          <a:p>
            <a:br>
              <a:rPr lang="es-ES" sz="2400" dirty="0"/>
            </a:br>
            <a:endParaRPr lang="es-ES" sz="2400" dirty="0"/>
          </a:p>
        </p:txBody>
      </p:sp>
      <p:pic>
        <p:nvPicPr>
          <p:cNvPr id="8" name="Imagen 7" descr="Hombre sonriendo con lentes&#10;&#10;Descripción generada automáticamente">
            <a:extLst>
              <a:ext uri="{FF2B5EF4-FFF2-40B4-BE49-F238E27FC236}">
                <a16:creationId xmlns:a16="http://schemas.microsoft.com/office/drawing/2014/main" id="{D43BD8C2-51F2-4678-AFA5-C37291A094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3083" y="1017854"/>
            <a:ext cx="2088108" cy="21779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4" descr="Linkedin - Iconos gratis de redes sociales">
            <a:extLst>
              <a:ext uri="{FF2B5EF4-FFF2-40B4-BE49-F238E27FC236}">
                <a16:creationId xmlns:a16="http://schemas.microsoft.com/office/drawing/2014/main" id="{9D6D671C-C361-4BE8-9E57-BE3088E8A5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2218" y="5524183"/>
            <a:ext cx="411162" cy="411162"/>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674FB3F9-1025-420B-854F-B69C30790985}"/>
              </a:ext>
            </a:extLst>
          </p:cNvPr>
          <p:cNvSpPr txBox="1"/>
          <p:nvPr/>
        </p:nvSpPr>
        <p:spPr>
          <a:xfrm>
            <a:off x="5433928" y="5526068"/>
            <a:ext cx="3529299" cy="946862"/>
          </a:xfrm>
          <a:prstGeom prst="rect">
            <a:avLst/>
          </a:prstGeom>
          <a:noFill/>
        </p:spPr>
        <p:txBody>
          <a:bodyPr wrap="none" rtlCol="0">
            <a:spAutoFit/>
          </a:bodyPr>
          <a:lstStyle/>
          <a:p>
            <a:r>
              <a:rPr lang="es-ES" sz="2400" dirty="0">
                <a:solidFill>
                  <a:schemeClr val="bg1"/>
                </a:solidFill>
              </a:rPr>
              <a:t>Ignacio Cabrero Daunert</a:t>
            </a:r>
          </a:p>
          <a:p>
            <a:pPr>
              <a:lnSpc>
                <a:spcPct val="150000"/>
              </a:lnSpc>
            </a:pPr>
            <a:r>
              <a:rPr lang="es-ES" sz="2400" dirty="0">
                <a:solidFill>
                  <a:schemeClr val="bg1"/>
                </a:solidFill>
              </a:rPr>
              <a:t>3lobyte</a:t>
            </a:r>
          </a:p>
        </p:txBody>
      </p:sp>
      <p:pic>
        <p:nvPicPr>
          <p:cNvPr id="11" name="Imagen 10">
            <a:extLst>
              <a:ext uri="{FF2B5EF4-FFF2-40B4-BE49-F238E27FC236}">
                <a16:creationId xmlns:a16="http://schemas.microsoft.com/office/drawing/2014/main" id="{AE03A551-4A7F-4C9A-8963-3F0C90CF7294}"/>
              </a:ext>
            </a:extLst>
          </p:cNvPr>
          <p:cNvPicPr>
            <a:picLocks noChangeAspect="1"/>
          </p:cNvPicPr>
          <p:nvPr/>
        </p:nvPicPr>
        <p:blipFill>
          <a:blip r:embed="rId6"/>
          <a:stretch>
            <a:fillRect/>
          </a:stretch>
        </p:blipFill>
        <p:spPr>
          <a:xfrm>
            <a:off x="4928566" y="6054433"/>
            <a:ext cx="426075" cy="411162"/>
          </a:xfrm>
          <a:prstGeom prst="rect">
            <a:avLst/>
          </a:prstGeom>
        </p:spPr>
      </p:pic>
      <p:pic>
        <p:nvPicPr>
          <p:cNvPr id="12" name="Imagen 11">
            <a:extLst>
              <a:ext uri="{FF2B5EF4-FFF2-40B4-BE49-F238E27FC236}">
                <a16:creationId xmlns:a16="http://schemas.microsoft.com/office/drawing/2014/main" id="{6031C22E-17D6-4332-8B60-311CA01DB37B}"/>
              </a:ext>
            </a:extLst>
          </p:cNvPr>
          <p:cNvPicPr>
            <a:picLocks noChangeAspect="1"/>
          </p:cNvPicPr>
          <p:nvPr/>
        </p:nvPicPr>
        <p:blipFill>
          <a:blip r:embed="rId7"/>
          <a:stretch>
            <a:fillRect/>
          </a:stretch>
        </p:blipFill>
        <p:spPr>
          <a:xfrm>
            <a:off x="4928566" y="5522750"/>
            <a:ext cx="426075" cy="430253"/>
          </a:xfrm>
          <a:prstGeom prst="rect">
            <a:avLst/>
          </a:prstGeom>
        </p:spPr>
      </p:pic>
      <p:pic>
        <p:nvPicPr>
          <p:cNvPr id="15" name="Imagen 14" descr="Imagen que contiene Patrón de fondo&#10;&#10;Descripción generada automáticamente">
            <a:extLst>
              <a:ext uri="{FF2B5EF4-FFF2-40B4-BE49-F238E27FC236}">
                <a16:creationId xmlns:a16="http://schemas.microsoft.com/office/drawing/2014/main" id="{8D206091-D9E4-491E-9CEF-D26248057E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1070" y="4324925"/>
            <a:ext cx="1752600" cy="1343025"/>
          </a:xfrm>
          <a:prstGeom prst="rect">
            <a:avLst/>
          </a:prstGeom>
        </p:spPr>
      </p:pic>
      <p:grpSp>
        <p:nvGrpSpPr>
          <p:cNvPr id="16" name="Grupo 15">
            <a:extLst>
              <a:ext uri="{FF2B5EF4-FFF2-40B4-BE49-F238E27FC236}">
                <a16:creationId xmlns:a16="http://schemas.microsoft.com/office/drawing/2014/main" id="{281AE745-DA72-4190-94AA-DA4EAC3381E6}"/>
              </a:ext>
            </a:extLst>
          </p:cNvPr>
          <p:cNvGrpSpPr/>
          <p:nvPr/>
        </p:nvGrpSpPr>
        <p:grpSpPr>
          <a:xfrm>
            <a:off x="539845" y="2094967"/>
            <a:ext cx="4763675" cy="873948"/>
            <a:chOff x="1987018" y="1904690"/>
            <a:chExt cx="5193009" cy="952714"/>
          </a:xfrm>
        </p:grpSpPr>
        <p:pic>
          <p:nvPicPr>
            <p:cNvPr id="17" name="Imagen 16" descr="Imagen que contiene firmar, sostener, verde, raqueta&#10;&#10;Descripción generada automáticamente">
              <a:extLst>
                <a:ext uri="{FF2B5EF4-FFF2-40B4-BE49-F238E27FC236}">
                  <a16:creationId xmlns:a16="http://schemas.microsoft.com/office/drawing/2014/main" id="{1C29DF90-2DD7-45A9-A6C8-06DE1C2669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76948" y="1904690"/>
              <a:ext cx="939768" cy="939768"/>
            </a:xfrm>
            <a:prstGeom prst="rect">
              <a:avLst/>
            </a:prstGeom>
          </p:spPr>
        </p:pic>
        <p:pic>
          <p:nvPicPr>
            <p:cNvPr id="18" name="Imagen 17" descr="Un letrero azul con letras blancas&#10;&#10;Descripción generada automáticamente con confianza media">
              <a:extLst>
                <a:ext uri="{FF2B5EF4-FFF2-40B4-BE49-F238E27FC236}">
                  <a16:creationId xmlns:a16="http://schemas.microsoft.com/office/drawing/2014/main" id="{9D0B1BFA-7850-4A76-A7A4-46357E4F6E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40259" y="1904690"/>
              <a:ext cx="939768" cy="939768"/>
            </a:xfrm>
            <a:prstGeom prst="rect">
              <a:avLst/>
            </a:prstGeom>
          </p:spPr>
        </p:pic>
        <p:pic>
          <p:nvPicPr>
            <p:cNvPr id="19" name="Imagen 18" descr="Un letrero azul con letras blancas&#10;&#10;Descripción generada automáticamente con confianza media">
              <a:extLst>
                <a:ext uri="{FF2B5EF4-FFF2-40B4-BE49-F238E27FC236}">
                  <a16:creationId xmlns:a16="http://schemas.microsoft.com/office/drawing/2014/main" id="{F98BD0FB-251D-4398-87E6-653B9C1D861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13638" y="1904690"/>
              <a:ext cx="939768" cy="939768"/>
            </a:xfrm>
            <a:prstGeom prst="rect">
              <a:avLst/>
            </a:prstGeom>
          </p:spPr>
        </p:pic>
        <p:pic>
          <p:nvPicPr>
            <p:cNvPr id="20" name="Imagen 19" descr="Imagen que contiene firmar, raqueta, sostener, pelota&#10;&#10;Descripción generada automáticamente">
              <a:extLst>
                <a:ext uri="{FF2B5EF4-FFF2-40B4-BE49-F238E27FC236}">
                  <a16:creationId xmlns:a16="http://schemas.microsoft.com/office/drawing/2014/main" id="{7F22F5A7-52A8-4270-AA1A-A60DDD0D54A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50328" y="1917636"/>
              <a:ext cx="939768" cy="939768"/>
            </a:xfrm>
            <a:prstGeom prst="rect">
              <a:avLst/>
            </a:prstGeom>
          </p:spPr>
        </p:pic>
        <p:pic>
          <p:nvPicPr>
            <p:cNvPr id="21" name="Picture 2" descr="The ESADE MBA - Home | Facebook">
              <a:extLst>
                <a:ext uri="{FF2B5EF4-FFF2-40B4-BE49-F238E27FC236}">
                  <a16:creationId xmlns:a16="http://schemas.microsoft.com/office/drawing/2014/main" id="{FCBADBDD-DBFD-451A-BE4F-9FE0A79994DD}"/>
                </a:ext>
              </a:extLst>
            </p:cNvPr>
            <p:cNvPicPr>
              <a:picLocks noChangeAspect="1" noChangeArrowheads="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87018" y="1917635"/>
              <a:ext cx="939768" cy="939768"/>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Imagen 21">
            <a:extLst>
              <a:ext uri="{FF2B5EF4-FFF2-40B4-BE49-F238E27FC236}">
                <a16:creationId xmlns:a16="http://schemas.microsoft.com/office/drawing/2014/main" id="{76A468CB-AE30-444E-9B6A-234C83112DE0}"/>
              </a:ext>
            </a:extLst>
          </p:cNvPr>
          <p:cNvPicPr>
            <a:picLocks noChangeAspect="1"/>
          </p:cNvPicPr>
          <p:nvPr/>
        </p:nvPicPr>
        <p:blipFill>
          <a:blip r:embed="rId14"/>
          <a:stretch>
            <a:fillRect/>
          </a:stretch>
        </p:blipFill>
        <p:spPr>
          <a:xfrm>
            <a:off x="5535722" y="2385465"/>
            <a:ext cx="1569856" cy="304826"/>
          </a:xfrm>
          <a:prstGeom prst="rect">
            <a:avLst/>
          </a:prstGeom>
        </p:spPr>
      </p:pic>
    </p:spTree>
    <p:custDataLst>
      <p:tags r:id="rId1"/>
    </p:custDataLst>
    <p:extLst>
      <p:ext uri="{BB962C8B-B14F-4D97-AF65-F5344CB8AC3E}">
        <p14:creationId xmlns:p14="http://schemas.microsoft.com/office/powerpoint/2010/main" val="2041968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a:t>Hablemos de Clustering …</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a:t>¿Para que sirve el Clustering ?</a:t>
            </a:r>
          </a:p>
        </p:txBody>
      </p:sp>
      <p:sp>
        <p:nvSpPr>
          <p:cNvPr id="5" name="Content Placeholder 2">
            <a:extLst>
              <a:ext uri="{FF2B5EF4-FFF2-40B4-BE49-F238E27FC236}">
                <a16:creationId xmlns:a16="http://schemas.microsoft.com/office/drawing/2014/main" id="{707C85DD-8DD0-4082-8C78-FEF63C02FF91}"/>
              </a:ext>
            </a:extLst>
          </p:cNvPr>
          <p:cNvSpPr txBox="1">
            <a:spLocks/>
          </p:cNvSpPr>
          <p:nvPr/>
        </p:nvSpPr>
        <p:spPr>
          <a:xfrm>
            <a:off x="709612" y="1253331"/>
            <a:ext cx="11234738" cy="43513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150000"/>
              </a:lnSpc>
              <a:spcAft>
                <a:spcPts val="600"/>
              </a:spcAft>
              <a:buFont typeface="Wingdings" panose="05000000000000000000" pitchFamily="2" charset="2"/>
              <a:buChar char="ü"/>
            </a:pPr>
            <a:r>
              <a:rPr lang="es-ES" sz="2600" dirty="0">
                <a:latin typeface="Lufga" panose="020B0604020202020204" charset="0"/>
              </a:rPr>
              <a:t>Agrupa casos según </a:t>
            </a:r>
            <a:r>
              <a:rPr lang="es-ES" sz="2600" b="1" dirty="0">
                <a:latin typeface="Lufga" panose="020B0604020202020204" charset="0"/>
              </a:rPr>
              <a:t>patrones</a:t>
            </a:r>
            <a:r>
              <a:rPr lang="es-ES" sz="2600" dirty="0">
                <a:latin typeface="Lufga" panose="020B0604020202020204" charset="0"/>
              </a:rPr>
              <a:t> ocultos en un conjunto de datos, </a:t>
            </a:r>
            <a:r>
              <a:rPr lang="es-ES" sz="2600" dirty="0">
                <a:solidFill>
                  <a:srgbClr val="FF0000"/>
                </a:solidFill>
                <a:latin typeface="Lufga" panose="020B0604020202020204" charset="0"/>
              </a:rPr>
              <a:t>incluso no etiquetados</a:t>
            </a:r>
            <a:r>
              <a:rPr lang="es-ES" sz="2600" dirty="0">
                <a:latin typeface="Lufga" panose="020B0604020202020204" charset="0"/>
              </a:rPr>
              <a:t>, identificando grupos homogéneos o Segmentos.</a:t>
            </a:r>
          </a:p>
          <a:p>
            <a:pPr marL="457200" indent="-457200">
              <a:lnSpc>
                <a:spcPct val="150000"/>
              </a:lnSpc>
              <a:spcAft>
                <a:spcPts val="600"/>
              </a:spcAft>
              <a:buFont typeface="Wingdings" panose="05000000000000000000" pitchFamily="2" charset="2"/>
              <a:buChar char="ü"/>
            </a:pPr>
            <a:r>
              <a:rPr lang="es-ES" sz="2600" dirty="0">
                <a:latin typeface="Lufga" panose="020B0604020202020204" charset="0"/>
              </a:rPr>
              <a:t>Ayuda a identificar </a:t>
            </a:r>
            <a:r>
              <a:rPr lang="es-ES" sz="2600" b="1" dirty="0">
                <a:latin typeface="Lufga" panose="020B0604020202020204" charset="0"/>
              </a:rPr>
              <a:t>perfiles</a:t>
            </a:r>
            <a:r>
              <a:rPr lang="es-ES" sz="2600" dirty="0">
                <a:latin typeface="Lufga" panose="020B0604020202020204" charset="0"/>
              </a:rPr>
              <a:t>, necesidades y comportamientos</a:t>
            </a:r>
          </a:p>
          <a:p>
            <a:pPr marL="457200" indent="-457200">
              <a:lnSpc>
                <a:spcPct val="150000"/>
              </a:lnSpc>
              <a:spcAft>
                <a:spcPts val="600"/>
              </a:spcAft>
              <a:buFont typeface="Wingdings" panose="05000000000000000000" pitchFamily="2" charset="2"/>
              <a:buChar char="ü"/>
            </a:pPr>
            <a:r>
              <a:rPr lang="es-ES" sz="2600" dirty="0">
                <a:latin typeface="Lufga" panose="020B0604020202020204" charset="0"/>
              </a:rPr>
              <a:t>Permite diseñar </a:t>
            </a:r>
            <a:r>
              <a:rPr lang="es-ES" sz="2600" b="1" dirty="0">
                <a:latin typeface="Lufga" panose="020B0604020202020204" charset="0"/>
              </a:rPr>
              <a:t>acciones</a:t>
            </a:r>
            <a:r>
              <a:rPr lang="es-ES" sz="2600" dirty="0">
                <a:latin typeface="Lufga" panose="020B0604020202020204" charset="0"/>
              </a:rPr>
              <a:t> adecuadas a cada agrupación o </a:t>
            </a:r>
            <a:r>
              <a:rPr lang="es-ES" sz="2600" dirty="0" err="1">
                <a:latin typeface="Lufga" panose="020B0604020202020204" charset="0"/>
              </a:rPr>
              <a:t>cluster</a:t>
            </a:r>
            <a:endParaRPr lang="es-ES" sz="2600" dirty="0">
              <a:latin typeface="Lufga" panose="020B0604020202020204" charset="0"/>
            </a:endParaRPr>
          </a:p>
          <a:p>
            <a:pPr marL="0" indent="0">
              <a:buFont typeface="Wingdings" panose="05000000000000000000" pitchFamily="2" charset="2"/>
              <a:buNone/>
            </a:pPr>
            <a:endParaRPr lang="es-ES" sz="2600" dirty="0"/>
          </a:p>
        </p:txBody>
      </p:sp>
      <p:sp>
        <p:nvSpPr>
          <p:cNvPr id="3" name="CuadroTexto 2">
            <a:extLst>
              <a:ext uri="{FF2B5EF4-FFF2-40B4-BE49-F238E27FC236}">
                <a16:creationId xmlns:a16="http://schemas.microsoft.com/office/drawing/2014/main" id="{BD1E6C72-87E5-466F-9412-3A8135D7B325}"/>
              </a:ext>
            </a:extLst>
          </p:cNvPr>
          <p:cNvSpPr txBox="1"/>
          <p:nvPr/>
        </p:nvSpPr>
        <p:spPr>
          <a:xfrm>
            <a:off x="2025462" y="4972109"/>
            <a:ext cx="8603037" cy="1265119"/>
          </a:xfrm>
          <a:prstGeom prst="rect">
            <a:avLst/>
          </a:prstGeom>
        </p:spPr>
        <p:txBody>
          <a:bodyPr/>
          <a:lstStyle>
            <a:defPPr>
              <a:defRPr lang="en-US"/>
            </a:defPPr>
            <a:lvl1pPr marL="457200" marR="0" indent="-457200" defTabSz="932742" fontAlgn="auto">
              <a:lnSpc>
                <a:spcPct val="150000"/>
              </a:lnSpc>
              <a:spcBef>
                <a:spcPct val="20000"/>
              </a:spcBef>
              <a:spcAft>
                <a:spcPts val="0"/>
              </a:spcAft>
              <a:buClrTx/>
              <a:buSzPct val="90000"/>
              <a:buFont typeface="Wingdings" panose="05000000000000000000" pitchFamily="2" charset="2"/>
              <a:buChar char="ü"/>
              <a:tabLst/>
              <a:defRPr sz="2800" spc="0" baseline="0">
                <a:solidFill>
                  <a:srgbClr val="43444A"/>
                </a:solidFill>
                <a:latin typeface="Quicksand" pitchFamily="2" charset="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solidFill>
                  <a:srgbClr val="43444A"/>
                </a:solidFill>
                <a:latin typeface="Quicksand" pitchFamily="2" charset="0"/>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43444A"/>
                </a:solidFill>
                <a:latin typeface="Quicksand" pitchFamily="2" charset="0"/>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43444A"/>
                </a:solidFill>
                <a:latin typeface="Quicksand" pitchFamily="2" charset="0"/>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43444A"/>
                </a:solidFill>
                <a:latin typeface="Quicksand" pitchFamily="2" charset="0"/>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indent="0" algn="ctr">
              <a:buNone/>
            </a:pPr>
            <a:r>
              <a:rPr lang="es-ES" b="1" i="1" dirty="0">
                <a:latin typeface="Lufga" panose="020B0604020202020204" charset="0"/>
              </a:rPr>
              <a:t>"Si no tienes intención de actuar, no hace falta coleccionar indicadores"</a:t>
            </a:r>
          </a:p>
        </p:txBody>
      </p:sp>
    </p:spTree>
    <p:extLst>
      <p:ext uri="{BB962C8B-B14F-4D97-AF65-F5344CB8AC3E}">
        <p14:creationId xmlns:p14="http://schemas.microsoft.com/office/powerpoint/2010/main" val="1339834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a:t>Ejemplo clásico: ANÁLISIS DE CLIENTES</a:t>
            </a:r>
          </a:p>
        </p:txBody>
      </p:sp>
      <p:sp>
        <p:nvSpPr>
          <p:cNvPr id="5" name="CuadroTexto 4">
            <a:extLst>
              <a:ext uri="{FF2B5EF4-FFF2-40B4-BE49-F238E27FC236}">
                <a16:creationId xmlns:a16="http://schemas.microsoft.com/office/drawing/2014/main" id="{72F7C1F6-B0F7-4F52-8CF0-3257C2842316}"/>
              </a:ext>
            </a:extLst>
          </p:cNvPr>
          <p:cNvSpPr txBox="1"/>
          <p:nvPr/>
        </p:nvSpPr>
        <p:spPr>
          <a:xfrm>
            <a:off x="588263" y="1391578"/>
            <a:ext cx="10491415" cy="3970318"/>
          </a:xfrm>
          <a:prstGeom prst="rect">
            <a:avLst/>
          </a:prstGeom>
          <a:noFill/>
        </p:spPr>
        <p:txBody>
          <a:bodyPr wrap="square">
            <a:spAutoFit/>
          </a:bodyPr>
          <a:lstStyle/>
          <a:p>
            <a:pPr>
              <a:lnSpc>
                <a:spcPct val="150000"/>
              </a:lnSpc>
            </a:pPr>
            <a:r>
              <a:rPr lang="es-ES" sz="2800" dirty="0">
                <a:latin typeface="Lufga" panose="020B0604020202020204" charset="0"/>
              </a:rPr>
              <a:t>Objetivo: </a:t>
            </a:r>
            <a:r>
              <a:rPr lang="es-ES" sz="2800" b="1" dirty="0">
                <a:solidFill>
                  <a:srgbClr val="0000FF"/>
                </a:solidFill>
                <a:latin typeface="Lufga" panose="020B0604020202020204" charset="0"/>
              </a:rPr>
              <a:t>CONOCER A TU CLIENTE</a:t>
            </a:r>
          </a:p>
          <a:p>
            <a:pPr marL="457200" lvl="1" indent="0">
              <a:lnSpc>
                <a:spcPct val="100000"/>
              </a:lnSpc>
              <a:buFont typeface="Arial" panose="020B0604020202020204" pitchFamily="34" charset="0"/>
              <a:buNone/>
            </a:pPr>
            <a:r>
              <a:rPr lang="es-ES" sz="2800" dirty="0">
                <a:latin typeface="Lufga" panose="020B0604020202020204" charset="0"/>
              </a:rPr>
              <a:t>En lo qué compra. Cómo lo compra. Cuándo lo compra. El porqué. Cómo es el cliente que compra cada producto. Quiénes dejan de comprar …</a:t>
            </a:r>
          </a:p>
          <a:p>
            <a:pPr>
              <a:lnSpc>
                <a:spcPct val="150000"/>
              </a:lnSpc>
            </a:pPr>
            <a:r>
              <a:rPr lang="es-ES" sz="2800" dirty="0">
                <a:latin typeface="Lufga" panose="020B0604020202020204" charset="0"/>
              </a:rPr>
              <a:t>Herramientas útiles en Analítica de Clientes:</a:t>
            </a:r>
          </a:p>
          <a:p>
            <a:pPr marL="914400" lvl="1" indent="-457200">
              <a:lnSpc>
                <a:spcPct val="100000"/>
              </a:lnSpc>
              <a:buFont typeface="Wingdings" panose="05000000000000000000" pitchFamily="2" charset="2"/>
              <a:buChar char="ü"/>
            </a:pPr>
            <a:r>
              <a:rPr lang="es-ES" sz="2800" dirty="0">
                <a:latin typeface="Lufga" panose="020B0604020202020204" charset="0"/>
              </a:rPr>
              <a:t>Estadística</a:t>
            </a:r>
          </a:p>
          <a:p>
            <a:pPr marL="914400" lvl="1" indent="-457200">
              <a:lnSpc>
                <a:spcPct val="100000"/>
              </a:lnSpc>
              <a:buFont typeface="Wingdings" panose="05000000000000000000" pitchFamily="2" charset="2"/>
              <a:buChar char="ü"/>
            </a:pPr>
            <a:r>
              <a:rPr lang="es-ES" sz="2800" dirty="0">
                <a:latin typeface="Lufga" panose="020B0604020202020204" charset="0"/>
              </a:rPr>
              <a:t>Clasificación</a:t>
            </a:r>
          </a:p>
          <a:p>
            <a:pPr marL="914400" lvl="1" indent="-457200">
              <a:lnSpc>
                <a:spcPct val="100000"/>
              </a:lnSpc>
              <a:buFont typeface="Wingdings" panose="05000000000000000000" pitchFamily="2" charset="2"/>
              <a:buChar char="ü"/>
            </a:pPr>
            <a:r>
              <a:rPr lang="es-ES" sz="2800" dirty="0">
                <a:latin typeface="Lufga" panose="020B0604020202020204" charset="0"/>
              </a:rPr>
              <a:t>Predicción</a:t>
            </a:r>
          </a:p>
        </p:txBody>
      </p:sp>
      <p:sp>
        <p:nvSpPr>
          <p:cNvPr id="6" name="Estrella: 7 puntas 5">
            <a:extLst>
              <a:ext uri="{FF2B5EF4-FFF2-40B4-BE49-F238E27FC236}">
                <a16:creationId xmlns:a16="http://schemas.microsoft.com/office/drawing/2014/main" id="{8D31D96D-FF0A-46D8-9F5C-83903CB99BE6}"/>
              </a:ext>
            </a:extLst>
          </p:cNvPr>
          <p:cNvSpPr/>
          <p:nvPr/>
        </p:nvSpPr>
        <p:spPr bwMode="auto">
          <a:xfrm>
            <a:off x="3542805" y="4165363"/>
            <a:ext cx="2446317" cy="1781299"/>
          </a:xfrm>
          <a:prstGeom prst="star7">
            <a:avLst>
              <a:gd name="adj" fmla="val 28898"/>
              <a:gd name="hf" fmla="val 102572"/>
              <a:gd name="vf" fmla="val 10521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s-ES" sz="5400" b="1" dirty="0">
                <a:ln w="22225">
                  <a:solidFill>
                    <a:schemeClr val="bg1"/>
                  </a:solidFill>
                  <a:prstDash val="solid"/>
                </a:ln>
                <a:solidFill>
                  <a:schemeClr val="bg1"/>
                </a:solidFill>
                <a:ea typeface="Segoe UI" pitchFamily="34" charset="0"/>
                <a:cs typeface="Segoe UI" pitchFamily="34" charset="0"/>
              </a:rPr>
              <a:t>AI</a:t>
            </a:r>
          </a:p>
        </p:txBody>
      </p:sp>
    </p:spTree>
    <p:extLst>
      <p:ext uri="{BB962C8B-B14F-4D97-AF65-F5344CB8AC3E}">
        <p14:creationId xmlns:p14="http://schemas.microsoft.com/office/powerpoint/2010/main" val="361231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a:t>Ejemplo clásico: ANÁLISIS DE CLIENTES</a:t>
            </a:r>
          </a:p>
        </p:txBody>
      </p:sp>
      <p:sp>
        <p:nvSpPr>
          <p:cNvPr id="5" name="CuadroTexto 4">
            <a:extLst>
              <a:ext uri="{FF2B5EF4-FFF2-40B4-BE49-F238E27FC236}">
                <a16:creationId xmlns:a16="http://schemas.microsoft.com/office/drawing/2014/main" id="{72F7C1F6-B0F7-4F52-8CF0-3257C2842316}"/>
              </a:ext>
            </a:extLst>
          </p:cNvPr>
          <p:cNvSpPr txBox="1"/>
          <p:nvPr/>
        </p:nvSpPr>
        <p:spPr>
          <a:xfrm>
            <a:off x="588263" y="1391578"/>
            <a:ext cx="10491415" cy="4339650"/>
          </a:xfrm>
          <a:prstGeom prst="rect">
            <a:avLst/>
          </a:prstGeom>
          <a:noFill/>
        </p:spPr>
        <p:txBody>
          <a:bodyPr wrap="square">
            <a:spAutoFit/>
          </a:bodyPr>
          <a:lstStyle/>
          <a:p>
            <a:pPr>
              <a:lnSpc>
                <a:spcPct val="150000"/>
              </a:lnSpc>
            </a:pPr>
            <a:r>
              <a:rPr lang="es-ES" sz="2400" dirty="0">
                <a:latin typeface="Lufga" panose="020B0604020202020204" charset="0"/>
              </a:rPr>
              <a:t>Ejemplo de Segmentación: definir 4 grupos y las acciones de Marketing más adecuadas para cada cliente de una vez sepamos a qué </a:t>
            </a:r>
            <a:r>
              <a:rPr lang="es-ES" sz="2400" dirty="0" err="1">
                <a:latin typeface="Lufga" panose="020B0604020202020204" charset="0"/>
              </a:rPr>
              <a:t>cluster</a:t>
            </a:r>
            <a:r>
              <a:rPr lang="es-ES" sz="2400" dirty="0">
                <a:latin typeface="Lufga" panose="020B0604020202020204" charset="0"/>
              </a:rPr>
              <a:t> pertenece.</a:t>
            </a:r>
          </a:p>
          <a:p>
            <a:pPr>
              <a:lnSpc>
                <a:spcPct val="150000"/>
              </a:lnSpc>
            </a:pPr>
            <a:endParaRPr lang="es-ES" sz="2400" dirty="0">
              <a:latin typeface="Lufga" panose="020B0604020202020204" charset="0"/>
            </a:endParaRPr>
          </a:p>
          <a:p>
            <a:pPr>
              <a:lnSpc>
                <a:spcPct val="150000"/>
              </a:lnSpc>
            </a:pPr>
            <a:endParaRPr lang="es-ES" sz="2400" dirty="0">
              <a:latin typeface="Lufga" panose="020B0604020202020204" charset="0"/>
            </a:endParaRPr>
          </a:p>
          <a:p>
            <a:pPr>
              <a:lnSpc>
                <a:spcPct val="150000"/>
              </a:lnSpc>
            </a:pPr>
            <a:endParaRPr lang="es-ES" sz="2400" dirty="0">
              <a:latin typeface="Lufga" panose="020B0604020202020204" charset="0"/>
            </a:endParaRPr>
          </a:p>
          <a:p>
            <a:pPr>
              <a:lnSpc>
                <a:spcPct val="150000"/>
              </a:lnSpc>
            </a:pPr>
            <a:endParaRPr lang="es-ES" sz="2400" dirty="0">
              <a:latin typeface="Lufga" panose="020B0604020202020204" charset="0"/>
            </a:endParaRPr>
          </a:p>
          <a:p>
            <a:endParaRPr lang="es-ES" sz="2400" dirty="0">
              <a:latin typeface="Lufga" panose="020B0604020202020204" charset="0"/>
            </a:endParaRPr>
          </a:p>
        </p:txBody>
      </p:sp>
      <p:sp>
        <p:nvSpPr>
          <p:cNvPr id="7" name="CuadroTexto 6">
            <a:extLst>
              <a:ext uri="{FF2B5EF4-FFF2-40B4-BE49-F238E27FC236}">
                <a16:creationId xmlns:a16="http://schemas.microsoft.com/office/drawing/2014/main" id="{877FA2AE-8622-4A56-998A-39105C180903}"/>
              </a:ext>
            </a:extLst>
          </p:cNvPr>
          <p:cNvSpPr txBox="1"/>
          <p:nvPr/>
        </p:nvSpPr>
        <p:spPr>
          <a:xfrm>
            <a:off x="2054430" y="3255549"/>
            <a:ext cx="10379034" cy="1719702"/>
          </a:xfrm>
          <a:prstGeom prst="rect">
            <a:avLst/>
          </a:prstGeom>
          <a:noFill/>
        </p:spPr>
        <p:txBody>
          <a:bodyPr wrap="square">
            <a:spAutoFit/>
          </a:bodyPr>
          <a:lstStyle>
            <a:defPPr>
              <a:defRPr lang="en-US"/>
            </a:defPPr>
            <a:lvl1pPr>
              <a:lnSpc>
                <a:spcPct val="150000"/>
              </a:lnSpc>
              <a:defRPr sz="2400">
                <a:latin typeface="Lufga" panose="020B0604020202020204" charset="0"/>
              </a:defRPr>
            </a:lvl1pPr>
            <a:lvl2pPr marL="914400" lvl="1" indent="-457200">
              <a:lnSpc>
                <a:spcPct val="100000"/>
              </a:lnSpc>
              <a:buFont typeface="Wingdings" panose="05000000000000000000" pitchFamily="2" charset="2"/>
              <a:buChar char="ü"/>
              <a:defRPr sz="2400">
                <a:latin typeface="Lufga" panose="020B0604020202020204" charset="0"/>
              </a:defRPr>
            </a:lvl2pPr>
          </a:lstStyle>
          <a:p>
            <a:r>
              <a:rPr lang="es-ES" sz="1800" b="1" dirty="0">
                <a:solidFill>
                  <a:srgbClr val="43444A"/>
                </a:solidFill>
              </a:rPr>
              <a:t>VIP</a:t>
            </a:r>
            <a:r>
              <a:rPr lang="es-ES" sz="1800" dirty="0">
                <a:solidFill>
                  <a:srgbClr val="43444A"/>
                </a:solidFill>
              </a:rPr>
              <a:t> : Recompensar, Nuevos productos, Exclusividad, Prescriptores</a:t>
            </a:r>
          </a:p>
          <a:p>
            <a:r>
              <a:rPr lang="es-ES" sz="1800" b="1" dirty="0">
                <a:solidFill>
                  <a:srgbClr val="43444A"/>
                </a:solidFill>
              </a:rPr>
              <a:t>Leales</a:t>
            </a:r>
            <a:r>
              <a:rPr lang="es-ES" sz="1800" dirty="0">
                <a:solidFill>
                  <a:srgbClr val="43444A"/>
                </a:solidFill>
              </a:rPr>
              <a:t>: convertir en top, suscripción, renovación</a:t>
            </a:r>
          </a:p>
          <a:p>
            <a:r>
              <a:rPr lang="es-ES" sz="1800" b="1" dirty="0">
                <a:solidFill>
                  <a:srgbClr val="43444A"/>
                </a:solidFill>
              </a:rPr>
              <a:t>Compradores</a:t>
            </a:r>
            <a:r>
              <a:rPr lang="es-ES" sz="1800" dirty="0">
                <a:solidFill>
                  <a:srgbClr val="43444A"/>
                </a:solidFill>
              </a:rPr>
              <a:t>: ofertas, promociones, segmentar por producto</a:t>
            </a:r>
          </a:p>
          <a:p>
            <a:r>
              <a:rPr lang="es-ES" sz="1800" b="1" dirty="0">
                <a:solidFill>
                  <a:srgbClr val="43444A"/>
                </a:solidFill>
              </a:rPr>
              <a:t>Interesados y esporádicos</a:t>
            </a:r>
            <a:r>
              <a:rPr lang="es-ES" sz="1800" dirty="0">
                <a:solidFill>
                  <a:srgbClr val="43444A"/>
                </a:solidFill>
              </a:rPr>
              <a:t>: valores de marca, ofertas de enganche</a:t>
            </a:r>
          </a:p>
        </p:txBody>
      </p:sp>
      <p:sp>
        <p:nvSpPr>
          <p:cNvPr id="8" name="Rectángulo 7">
            <a:extLst>
              <a:ext uri="{FF2B5EF4-FFF2-40B4-BE49-F238E27FC236}">
                <a16:creationId xmlns:a16="http://schemas.microsoft.com/office/drawing/2014/main" id="{852C83B2-1211-42BF-93AE-09D6FC9427E2}"/>
              </a:ext>
            </a:extLst>
          </p:cNvPr>
          <p:cNvSpPr/>
          <p:nvPr/>
        </p:nvSpPr>
        <p:spPr>
          <a:xfrm>
            <a:off x="277881" y="3424608"/>
            <a:ext cx="1776549" cy="523220"/>
          </a:xfrm>
          <a:prstGeom prst="rect">
            <a:avLst/>
          </a:prstGeom>
          <a:noFill/>
        </p:spPr>
        <p:txBody>
          <a:bodyPr wrap="square" lIns="91440" tIns="45720" rIns="91440" bIns="45720">
            <a:spAutoFit/>
          </a:bodyPr>
          <a:lstStyle/>
          <a:p>
            <a:pPr algn="r"/>
            <a:r>
              <a:rPr lang="es-ES" sz="2800" b="1" cap="none" spc="0" dirty="0">
                <a:ln w="12700">
                  <a:solidFill>
                    <a:schemeClr val="accent3">
                      <a:lumMod val="50000"/>
                    </a:schemeClr>
                  </a:solidFill>
                  <a:prstDash val="solid"/>
                </a:ln>
                <a:solidFill>
                  <a:srgbClr val="92D050"/>
                </a:solidFill>
                <a:effectLst>
                  <a:innerShdw blurRad="177800">
                    <a:schemeClr val="accent3">
                      <a:lumMod val="50000"/>
                    </a:schemeClr>
                  </a:innerShdw>
                </a:effectLst>
              </a:rPr>
              <a:t>Fidelizar</a:t>
            </a:r>
          </a:p>
        </p:txBody>
      </p:sp>
      <p:sp>
        <p:nvSpPr>
          <p:cNvPr id="9" name="Rectángulo 8">
            <a:extLst>
              <a:ext uri="{FF2B5EF4-FFF2-40B4-BE49-F238E27FC236}">
                <a16:creationId xmlns:a16="http://schemas.microsoft.com/office/drawing/2014/main" id="{494720FD-5A73-4959-A398-4EF0E31D5CA0}"/>
              </a:ext>
            </a:extLst>
          </p:cNvPr>
          <p:cNvSpPr/>
          <p:nvPr/>
        </p:nvSpPr>
        <p:spPr>
          <a:xfrm>
            <a:off x="277881" y="4832411"/>
            <a:ext cx="3795355" cy="523220"/>
          </a:xfrm>
          <a:prstGeom prst="rect">
            <a:avLst/>
          </a:prstGeom>
          <a:noFill/>
        </p:spPr>
        <p:txBody>
          <a:bodyPr wrap="square" lIns="91440" tIns="45720" rIns="91440" bIns="45720">
            <a:spAutoFit/>
          </a:bodyPr>
          <a:lstStyle/>
          <a:p>
            <a:pPr algn="r"/>
            <a:r>
              <a:rPr lang="es-ES" sz="2800" b="1" dirty="0">
                <a:ln w="12700">
                  <a:solidFill>
                    <a:schemeClr val="accent3">
                      <a:lumMod val="50000"/>
                    </a:schemeClr>
                  </a:solidFill>
                  <a:prstDash val="solid"/>
                </a:ln>
                <a:solidFill>
                  <a:schemeClr val="accent2">
                    <a:lumMod val="40000"/>
                    <a:lumOff val="60000"/>
                  </a:schemeClr>
                </a:solidFill>
                <a:effectLst>
                  <a:innerShdw blurRad="177800">
                    <a:schemeClr val="accent3">
                      <a:lumMod val="50000"/>
                    </a:schemeClr>
                  </a:innerShdw>
                </a:effectLst>
              </a:rPr>
              <a:t>Convertir en clientes </a:t>
            </a:r>
            <a:endParaRPr lang="es-ES" sz="2800" b="1" cap="none" spc="0" dirty="0">
              <a:ln w="12700">
                <a:solidFill>
                  <a:schemeClr val="accent3">
                    <a:lumMod val="50000"/>
                  </a:schemeClr>
                </a:solidFill>
                <a:prstDash val="solid"/>
              </a:ln>
              <a:solidFill>
                <a:schemeClr val="accent2">
                  <a:lumMod val="40000"/>
                  <a:lumOff val="60000"/>
                </a:schemeClr>
              </a:solidFill>
              <a:effectLst>
                <a:innerShdw blurRad="177800">
                  <a:schemeClr val="accent3">
                    <a:lumMod val="50000"/>
                  </a:schemeClr>
                </a:innerShdw>
              </a:effectLst>
            </a:endParaRPr>
          </a:p>
        </p:txBody>
      </p:sp>
      <p:sp>
        <p:nvSpPr>
          <p:cNvPr id="10" name="Rectángulo 9">
            <a:extLst>
              <a:ext uri="{FF2B5EF4-FFF2-40B4-BE49-F238E27FC236}">
                <a16:creationId xmlns:a16="http://schemas.microsoft.com/office/drawing/2014/main" id="{547D9C86-BDBA-4367-AD55-5D6FE9A7899E}"/>
              </a:ext>
            </a:extLst>
          </p:cNvPr>
          <p:cNvSpPr/>
          <p:nvPr/>
        </p:nvSpPr>
        <p:spPr>
          <a:xfrm>
            <a:off x="7386451" y="3853790"/>
            <a:ext cx="3325091" cy="523220"/>
          </a:xfrm>
          <a:prstGeom prst="rect">
            <a:avLst/>
          </a:prstGeom>
          <a:noFill/>
        </p:spPr>
        <p:txBody>
          <a:bodyPr wrap="square" lIns="91440" tIns="45720" rIns="91440" bIns="45720">
            <a:spAutoFit/>
          </a:bodyPr>
          <a:lstStyle/>
          <a:p>
            <a:pPr algn="r"/>
            <a:r>
              <a:rPr lang="es-ES" sz="2800" b="1" cap="none" spc="0" dirty="0">
                <a:ln w="12700">
                  <a:solidFill>
                    <a:schemeClr val="accent3">
                      <a:lumMod val="50000"/>
                    </a:schemeClr>
                  </a:solidFill>
                  <a:prstDash val="solid"/>
                </a:ln>
                <a:solidFill>
                  <a:schemeClr val="accent1">
                    <a:lumMod val="60000"/>
                    <a:lumOff val="40000"/>
                  </a:schemeClr>
                </a:solidFill>
                <a:effectLst>
                  <a:innerShdw blurRad="177800">
                    <a:schemeClr val="accent3">
                      <a:lumMod val="50000"/>
                    </a:schemeClr>
                  </a:innerShdw>
                </a:effectLst>
              </a:rPr>
              <a:t>Aumentar ventas</a:t>
            </a:r>
          </a:p>
        </p:txBody>
      </p:sp>
      <p:sp>
        <p:nvSpPr>
          <p:cNvPr id="2" name="CuadroTexto 1">
            <a:extLst>
              <a:ext uri="{FF2B5EF4-FFF2-40B4-BE49-F238E27FC236}">
                <a16:creationId xmlns:a16="http://schemas.microsoft.com/office/drawing/2014/main" id="{FE7E51ED-63EC-4F08-8538-9BF0A7A82D9C}"/>
              </a:ext>
            </a:extLst>
          </p:cNvPr>
          <p:cNvSpPr txBox="1"/>
          <p:nvPr/>
        </p:nvSpPr>
        <p:spPr>
          <a:xfrm>
            <a:off x="1039327" y="5622574"/>
            <a:ext cx="10113346" cy="738664"/>
          </a:xfrm>
          <a:prstGeom prst="rect">
            <a:avLst/>
          </a:prstGeom>
          <a:noFill/>
        </p:spPr>
        <p:txBody>
          <a:bodyPr wrap="none" lIns="0" tIns="0" rIns="0" bIns="0" rtlCol="0">
            <a:spAutoFit/>
          </a:bodyPr>
          <a:lstStyle/>
          <a:p>
            <a:r>
              <a:rPr lang="es-ES" sz="2400" b="1" i="1" dirty="0">
                <a:solidFill>
                  <a:srgbClr val="43444A"/>
                </a:solidFill>
                <a:latin typeface="Lufga" panose="020B0604020202020204" charset="0"/>
              </a:rPr>
              <a:t>Resultado: Minimizar el coste de campañas y maximizar el resultado</a:t>
            </a:r>
            <a:r>
              <a:rPr lang="es-ES" sz="2400" dirty="0">
                <a:solidFill>
                  <a:srgbClr val="43444A"/>
                </a:solidFill>
                <a:latin typeface="Lufga" panose="020B0604020202020204" charset="0"/>
              </a:rPr>
              <a:t>.</a:t>
            </a:r>
          </a:p>
          <a:p>
            <a:pPr algn="l"/>
            <a:endParaRPr lang="es-ES" sz="2400" dirty="0" err="1">
              <a:solidFill>
                <a:srgbClr val="43444A"/>
              </a:solidFill>
            </a:endParaRPr>
          </a:p>
        </p:txBody>
      </p:sp>
    </p:spTree>
    <p:extLst>
      <p:ext uri="{BB962C8B-B14F-4D97-AF65-F5344CB8AC3E}">
        <p14:creationId xmlns:p14="http://schemas.microsoft.com/office/powerpoint/2010/main" val="2146744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a:t>¿Para que sirve el Clustering ?</a:t>
            </a:r>
          </a:p>
        </p:txBody>
      </p:sp>
      <p:sp>
        <p:nvSpPr>
          <p:cNvPr id="14" name="Flecha: a la derecha 13">
            <a:extLst>
              <a:ext uri="{FF2B5EF4-FFF2-40B4-BE49-F238E27FC236}">
                <a16:creationId xmlns:a16="http://schemas.microsoft.com/office/drawing/2014/main" id="{A1C9C042-23E4-4BB0-B986-AAC0A9A74385}"/>
              </a:ext>
            </a:extLst>
          </p:cNvPr>
          <p:cNvSpPr/>
          <p:nvPr/>
        </p:nvSpPr>
        <p:spPr>
          <a:xfrm>
            <a:off x="2841468" y="2675876"/>
            <a:ext cx="5903139" cy="631943"/>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s-ES">
              <a:latin typeface="Lufga" panose="020B0604020202020204" charset="0"/>
            </a:endParaRPr>
          </a:p>
        </p:txBody>
      </p:sp>
      <p:sp>
        <p:nvSpPr>
          <p:cNvPr id="15" name="Marcador de contenido 2">
            <a:extLst>
              <a:ext uri="{FF2B5EF4-FFF2-40B4-BE49-F238E27FC236}">
                <a16:creationId xmlns:a16="http://schemas.microsoft.com/office/drawing/2014/main" id="{E5BEC884-0D66-4F9D-9B4D-45E02F3B6385}"/>
              </a:ext>
            </a:extLst>
          </p:cNvPr>
          <p:cNvSpPr txBox="1">
            <a:spLocks/>
          </p:cNvSpPr>
          <p:nvPr/>
        </p:nvSpPr>
        <p:spPr>
          <a:xfrm>
            <a:off x="3393440" y="1228438"/>
            <a:ext cx="7960360" cy="425975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s-ES" dirty="0">
                <a:latin typeface="Lufga" panose="020B0604020202020204" charset="0"/>
              </a:rPr>
              <a:t>HECHOS Y SUS DATOS</a:t>
            </a:r>
          </a:p>
        </p:txBody>
      </p:sp>
      <p:grpSp>
        <p:nvGrpSpPr>
          <p:cNvPr id="16" name="Grupo 15">
            <a:extLst>
              <a:ext uri="{FF2B5EF4-FFF2-40B4-BE49-F238E27FC236}">
                <a16:creationId xmlns:a16="http://schemas.microsoft.com/office/drawing/2014/main" id="{C457945F-AF91-45A8-8DB0-4720FA89890E}"/>
              </a:ext>
            </a:extLst>
          </p:cNvPr>
          <p:cNvGrpSpPr/>
          <p:nvPr/>
        </p:nvGrpSpPr>
        <p:grpSpPr>
          <a:xfrm>
            <a:off x="4672392" y="1576612"/>
            <a:ext cx="2135532" cy="3054956"/>
            <a:chOff x="735818" y="1282916"/>
            <a:chExt cx="3299245" cy="4127618"/>
          </a:xfrm>
        </p:grpSpPr>
        <p:pic>
          <p:nvPicPr>
            <p:cNvPr id="17" name="Imagen 16" descr="Texto, Logotipo&#10;&#10;Descripción generada automáticamente">
              <a:extLst>
                <a:ext uri="{FF2B5EF4-FFF2-40B4-BE49-F238E27FC236}">
                  <a16:creationId xmlns:a16="http://schemas.microsoft.com/office/drawing/2014/main" id="{9326A626-21F7-41A0-9558-141592867ED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953730" y="2580898"/>
              <a:ext cx="1404937" cy="1404937"/>
            </a:xfrm>
            <a:prstGeom prst="rect">
              <a:avLst/>
            </a:prstGeom>
          </p:spPr>
        </p:pic>
        <p:pic>
          <p:nvPicPr>
            <p:cNvPr id="18" name="Imagen 17" descr="Icono&#10;&#10;Descripción generada automáticamente con confianza media">
              <a:extLst>
                <a:ext uri="{FF2B5EF4-FFF2-40B4-BE49-F238E27FC236}">
                  <a16:creationId xmlns:a16="http://schemas.microsoft.com/office/drawing/2014/main" id="{96AFBC0A-2E31-4B50-B073-9D70E12CEEA6}"/>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74343" y="4454570"/>
              <a:ext cx="906972" cy="906972"/>
            </a:xfrm>
            <a:prstGeom prst="rect">
              <a:avLst/>
            </a:prstGeom>
          </p:spPr>
        </p:pic>
        <p:pic>
          <p:nvPicPr>
            <p:cNvPr id="19" name="Imagen 18" descr="Icono&#10;&#10;Descripción generada automáticamente">
              <a:extLst>
                <a:ext uri="{FF2B5EF4-FFF2-40B4-BE49-F238E27FC236}">
                  <a16:creationId xmlns:a16="http://schemas.microsoft.com/office/drawing/2014/main" id="{149466A1-5F19-497F-8B51-289D1F7AD40A}"/>
                </a:ext>
              </a:extLst>
            </p:cNvPr>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953730" y="4454570"/>
              <a:ext cx="955964" cy="955964"/>
            </a:xfrm>
            <a:prstGeom prst="rect">
              <a:avLst/>
            </a:prstGeom>
          </p:spPr>
        </p:pic>
        <p:pic>
          <p:nvPicPr>
            <p:cNvPr id="20" name="Imagen 19" descr="Forma&#10;&#10;Descripción generada automáticamente con confianza media">
              <a:extLst>
                <a:ext uri="{FF2B5EF4-FFF2-40B4-BE49-F238E27FC236}">
                  <a16:creationId xmlns:a16="http://schemas.microsoft.com/office/drawing/2014/main" id="{8E71542E-14A7-444D-B4C3-75A9A98301A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190202" y="1978892"/>
              <a:ext cx="1844861" cy="1037734"/>
            </a:xfrm>
            <a:prstGeom prst="rect">
              <a:avLst/>
            </a:prstGeom>
          </p:spPr>
        </p:pic>
        <p:pic>
          <p:nvPicPr>
            <p:cNvPr id="21" name="Imagen 20" descr="Icono&#10;&#10;Descripción generada automáticamente">
              <a:extLst>
                <a:ext uri="{FF2B5EF4-FFF2-40B4-BE49-F238E27FC236}">
                  <a16:creationId xmlns:a16="http://schemas.microsoft.com/office/drawing/2014/main" id="{7EEE66D8-95E8-4DF6-911C-1EE601B91708}"/>
                </a:ext>
              </a:extLst>
            </p:cNvPr>
            <p:cNvPicPr>
              <a:picLocks noChangeAspect="1"/>
            </p:cNvPicPr>
            <p:nvPr/>
          </p:nvPicPr>
          <p:blipFill>
            <a:blip r:embed="rId11">
              <a:duotone>
                <a:schemeClr val="accent6">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785265" y="3049633"/>
              <a:ext cx="1404937" cy="1404937"/>
            </a:xfrm>
            <a:prstGeom prst="rect">
              <a:avLst/>
            </a:prstGeom>
          </p:spPr>
        </p:pic>
        <p:pic>
          <p:nvPicPr>
            <p:cNvPr id="22" name="Imagen 21" descr="Imagen que contiene Interfaz de usuario gráfica&#10;&#10;Descripción generada automáticamente">
              <a:extLst>
                <a:ext uri="{FF2B5EF4-FFF2-40B4-BE49-F238E27FC236}">
                  <a16:creationId xmlns:a16="http://schemas.microsoft.com/office/drawing/2014/main" id="{C40F5640-50A7-48C4-AED6-D8C7749FD6ED}"/>
                </a:ext>
              </a:extLst>
            </p:cNvPr>
            <p:cNvPicPr>
              <a:picLocks noChangeAspect="1"/>
            </p:cNvPicPr>
            <p:nvPr/>
          </p:nvPicPr>
          <p:blipFill>
            <a:blip r:embed="rId13">
              <a:duotone>
                <a:schemeClr val="accent4">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1974608" y="3864218"/>
              <a:ext cx="1175905" cy="590352"/>
            </a:xfrm>
            <a:prstGeom prst="rect">
              <a:avLst/>
            </a:prstGeom>
          </p:spPr>
        </p:pic>
        <p:pic>
          <p:nvPicPr>
            <p:cNvPr id="23" name="Imagen 22" descr="Icono&#10;&#10;Descripción generada automáticamente">
              <a:extLst>
                <a:ext uri="{FF2B5EF4-FFF2-40B4-BE49-F238E27FC236}">
                  <a16:creationId xmlns:a16="http://schemas.microsoft.com/office/drawing/2014/main" id="{D7BA0A10-4DBD-467D-81BA-61A47696E085}"/>
                </a:ext>
              </a:extLst>
            </p:cNvPr>
            <p:cNvPicPr>
              <a:picLocks noChangeAspect="1"/>
            </p:cNvPicPr>
            <p:nvPr/>
          </p:nvPicPr>
          <p:blipFill>
            <a:blip r:embed="rId15">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735818" y="1282916"/>
              <a:ext cx="1880876" cy="955964"/>
            </a:xfrm>
            <a:prstGeom prst="rect">
              <a:avLst/>
            </a:prstGeom>
          </p:spPr>
        </p:pic>
      </p:grpSp>
      <p:pic>
        <p:nvPicPr>
          <p:cNvPr id="24" name="Imagen 23" descr="Logotipo, Icono&#10;&#10;Descripción generada automáticamente">
            <a:extLst>
              <a:ext uri="{FF2B5EF4-FFF2-40B4-BE49-F238E27FC236}">
                <a16:creationId xmlns:a16="http://schemas.microsoft.com/office/drawing/2014/main" id="{31A57601-C3B6-4EF6-882C-B76CD691F03E}"/>
              </a:ext>
            </a:extLst>
          </p:cNvPr>
          <p:cNvPicPr>
            <a:picLocks noChangeAspect="1"/>
          </p:cNvPicPr>
          <p:nvPr/>
        </p:nvPicPr>
        <p:blipFill>
          <a:blip r:embed="rId17">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4025515" y="2454374"/>
            <a:ext cx="900738" cy="900738"/>
          </a:xfrm>
          <a:prstGeom prst="rect">
            <a:avLst/>
          </a:prstGeom>
        </p:spPr>
      </p:pic>
      <p:pic>
        <p:nvPicPr>
          <p:cNvPr id="25" name="Imagen 24" descr="Logotipo, nombre de la empresa&#10;&#10;Descripción generada automáticamente">
            <a:extLst>
              <a:ext uri="{FF2B5EF4-FFF2-40B4-BE49-F238E27FC236}">
                <a16:creationId xmlns:a16="http://schemas.microsoft.com/office/drawing/2014/main" id="{B858D444-BED3-47EA-81E8-3B412DD53D76}"/>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3580050" y="1594990"/>
            <a:ext cx="4137723" cy="3387761"/>
          </a:xfrm>
          <a:prstGeom prst="rect">
            <a:avLst/>
          </a:prstGeom>
        </p:spPr>
      </p:pic>
      <p:sp>
        <p:nvSpPr>
          <p:cNvPr id="26" name="Marcador de contenido 2">
            <a:extLst>
              <a:ext uri="{FF2B5EF4-FFF2-40B4-BE49-F238E27FC236}">
                <a16:creationId xmlns:a16="http://schemas.microsoft.com/office/drawing/2014/main" id="{9EC0AA83-EF33-49F9-AB6A-27AC0BDD77BA}"/>
              </a:ext>
            </a:extLst>
          </p:cNvPr>
          <p:cNvSpPr txBox="1">
            <a:spLocks/>
          </p:cNvSpPr>
          <p:nvPr/>
        </p:nvSpPr>
        <p:spPr>
          <a:xfrm>
            <a:off x="364563" y="2189504"/>
            <a:ext cx="2696902" cy="324085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latin typeface="Lufga" panose="020B0604020202020204" charset="0"/>
              </a:rPr>
              <a:t>CATEGORÍAS</a:t>
            </a:r>
          </a:p>
          <a:p>
            <a:r>
              <a:rPr lang="es-ES" dirty="0">
                <a:latin typeface="Lufga" panose="020B0604020202020204" charset="0"/>
              </a:rPr>
              <a:t>Personales</a:t>
            </a:r>
          </a:p>
          <a:p>
            <a:r>
              <a:rPr lang="es-ES" dirty="0">
                <a:latin typeface="Lufga" panose="020B0604020202020204" charset="0"/>
              </a:rPr>
              <a:t>Clientes</a:t>
            </a:r>
          </a:p>
          <a:p>
            <a:r>
              <a:rPr lang="es-ES" dirty="0">
                <a:latin typeface="Lufga" panose="020B0604020202020204" charset="0"/>
              </a:rPr>
              <a:t>Cobro/pago</a:t>
            </a:r>
          </a:p>
          <a:p>
            <a:r>
              <a:rPr lang="es-ES" dirty="0">
                <a:latin typeface="Lufga" panose="020B0604020202020204" charset="0"/>
              </a:rPr>
              <a:t>Producto</a:t>
            </a:r>
          </a:p>
          <a:p>
            <a:r>
              <a:rPr lang="es-ES" dirty="0">
                <a:latin typeface="Lufga" panose="020B0604020202020204" charset="0"/>
              </a:rPr>
              <a:t>Tiempo</a:t>
            </a:r>
          </a:p>
          <a:p>
            <a:r>
              <a:rPr lang="es-ES" dirty="0">
                <a:latin typeface="Lufga" panose="020B0604020202020204" charset="0"/>
              </a:rPr>
              <a:t>Repetición</a:t>
            </a:r>
          </a:p>
          <a:p>
            <a:r>
              <a:rPr lang="es-ES" dirty="0">
                <a:latin typeface="Lufga" panose="020B0604020202020204" charset="0"/>
              </a:rPr>
              <a:t>Cap. compra</a:t>
            </a:r>
          </a:p>
          <a:p>
            <a:r>
              <a:rPr lang="es-ES" dirty="0">
                <a:latin typeface="Lufga" panose="020B0604020202020204" charset="0"/>
              </a:rPr>
              <a:t>…</a:t>
            </a:r>
          </a:p>
        </p:txBody>
      </p:sp>
      <p:sp>
        <p:nvSpPr>
          <p:cNvPr id="27" name="Marcador de contenido 2">
            <a:extLst>
              <a:ext uri="{FF2B5EF4-FFF2-40B4-BE49-F238E27FC236}">
                <a16:creationId xmlns:a16="http://schemas.microsoft.com/office/drawing/2014/main" id="{1C391808-B81A-4E92-BCEF-2E243910C33B}"/>
              </a:ext>
            </a:extLst>
          </p:cNvPr>
          <p:cNvSpPr txBox="1">
            <a:spLocks/>
          </p:cNvSpPr>
          <p:nvPr/>
        </p:nvSpPr>
        <p:spPr>
          <a:xfrm>
            <a:off x="8979924" y="2189504"/>
            <a:ext cx="3143713" cy="26417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latin typeface="Lufga" panose="020B0604020202020204" charset="0"/>
              </a:rPr>
              <a:t>SEGMENTACIÓN:</a:t>
            </a:r>
          </a:p>
          <a:p>
            <a:pPr marL="0" indent="0">
              <a:buFont typeface="Arial" panose="020B0604020202020204" pitchFamily="34" charset="0"/>
              <a:buNone/>
            </a:pPr>
            <a:r>
              <a:rPr lang="es-ES" dirty="0">
                <a:latin typeface="Lufga" panose="020B0604020202020204" charset="0"/>
              </a:rPr>
              <a:t>Agrupar hechos por similitudes entre varias   categorías analizadas</a:t>
            </a:r>
          </a:p>
        </p:txBody>
      </p:sp>
      <p:sp>
        <p:nvSpPr>
          <p:cNvPr id="28" name="Rectángulo 27">
            <a:extLst>
              <a:ext uri="{FF2B5EF4-FFF2-40B4-BE49-F238E27FC236}">
                <a16:creationId xmlns:a16="http://schemas.microsoft.com/office/drawing/2014/main" id="{630EDAC6-E81C-410C-A816-CE5494448A21}"/>
              </a:ext>
            </a:extLst>
          </p:cNvPr>
          <p:cNvSpPr/>
          <p:nvPr/>
        </p:nvSpPr>
        <p:spPr>
          <a:xfrm>
            <a:off x="3866868" y="5199991"/>
            <a:ext cx="3852338" cy="923330"/>
          </a:xfrm>
          <a:prstGeom prst="rect">
            <a:avLst/>
          </a:prstGeom>
          <a:noFill/>
        </p:spPr>
        <p:txBody>
          <a:bodyPr wrap="none" lIns="91440" tIns="45720" rIns="91440" bIns="45720">
            <a:spAutoFit/>
            <a:scene3d>
              <a:camera prst="orthographicFront"/>
              <a:lightRig rig="harsh" dir="t"/>
            </a:scene3d>
            <a:sp3d prstMaterial="matte">
              <a:contourClr>
                <a:schemeClr val="bg1">
                  <a:lumMod val="65000"/>
                </a:schemeClr>
              </a:contourClr>
            </a:sp3d>
          </a:bodyPr>
          <a:lstStyle/>
          <a:p>
            <a:pPr algn="ctr"/>
            <a:r>
              <a:rPr lang="es-ES" sz="5400" b="1" i="1" cap="none" spc="0" dirty="0">
                <a:ln/>
                <a:solidFill>
                  <a:srgbClr val="D5522B"/>
                </a:solidFill>
                <a:effectLst/>
                <a:latin typeface="Lufga" panose="020B0604020202020204" charset="0"/>
              </a:rPr>
              <a:t>ANALÍTICA</a:t>
            </a:r>
          </a:p>
        </p:txBody>
      </p:sp>
    </p:spTree>
    <p:extLst>
      <p:ext uri="{BB962C8B-B14F-4D97-AF65-F5344CB8AC3E}">
        <p14:creationId xmlns:p14="http://schemas.microsoft.com/office/powerpoint/2010/main" val="89599823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1.9"/>
</p:tagLst>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4018</TotalTime>
  <Words>1865</Words>
  <Application>Microsoft Office PowerPoint</Application>
  <PresentationFormat>Panorámica</PresentationFormat>
  <Paragraphs>295</Paragraphs>
  <Slides>24</Slides>
  <Notes>22</Notes>
  <HiddenSlides>2</HiddenSlides>
  <MMClips>0</MMClips>
  <ScaleCrop>false</ScaleCrop>
  <HeadingPairs>
    <vt:vector size="8" baseType="variant">
      <vt:variant>
        <vt:lpstr>Fuentes usadas</vt:lpstr>
      </vt:variant>
      <vt:variant>
        <vt:i4>12</vt:i4>
      </vt:variant>
      <vt:variant>
        <vt:lpstr>Tema</vt:lpstr>
      </vt:variant>
      <vt:variant>
        <vt:i4>1</vt:i4>
      </vt:variant>
      <vt:variant>
        <vt:lpstr>Servidores OLE incrustados</vt:lpstr>
      </vt:variant>
      <vt:variant>
        <vt:i4>1</vt:i4>
      </vt:variant>
      <vt:variant>
        <vt:lpstr>Títulos de diapositiva</vt:lpstr>
      </vt:variant>
      <vt:variant>
        <vt:i4>24</vt:i4>
      </vt:variant>
    </vt:vector>
  </HeadingPairs>
  <TitlesOfParts>
    <vt:vector size="38" baseType="lpstr">
      <vt:lpstr>Roboto</vt:lpstr>
      <vt:lpstr>Poppins</vt:lpstr>
      <vt:lpstr>Abadi</vt:lpstr>
      <vt:lpstr>Consolas</vt:lpstr>
      <vt:lpstr>Lufga</vt:lpstr>
      <vt:lpstr>Segoe UI</vt:lpstr>
      <vt:lpstr>Wingdings</vt:lpstr>
      <vt:lpstr>Segoe UI Semibold</vt:lpstr>
      <vt:lpstr>Myriad Pro</vt:lpstr>
      <vt:lpstr>sohne</vt:lpstr>
      <vt:lpstr>Quicksand</vt:lpstr>
      <vt:lpstr>Arial</vt:lpstr>
      <vt:lpstr>White Template</vt:lpstr>
      <vt:lpstr>CorelDRAW</vt:lpstr>
      <vt:lpstr>Presentación de PowerPoint</vt:lpstr>
      <vt:lpstr>Clustering básico aplicado a Negocio</vt:lpstr>
      <vt:lpstr>Sponsors</vt:lpstr>
      <vt:lpstr>Ignacio Cabrero Daunert</vt:lpstr>
      <vt:lpstr>Hablemos de Clustering …</vt:lpstr>
      <vt:lpstr>¿Para que sirve el Clustering ?</vt:lpstr>
      <vt:lpstr>Ejemplo clásico: ANÁLISIS DE CLIENTES</vt:lpstr>
      <vt:lpstr>Ejemplo clásico: ANÁLISIS DE CLIENTES</vt:lpstr>
      <vt:lpstr>¿Para que sirve el Clustering ?</vt:lpstr>
      <vt:lpstr>¿Para que sirve el Clustering ?</vt:lpstr>
      <vt:lpstr>Metodología (Buenas prácticas en Analítica)</vt:lpstr>
      <vt:lpstr>Caso Práctico  Cómo el uso de algoritmos valida y mejora el análisis estadístico clásico</vt:lpstr>
      <vt:lpstr>Datos de partida: Clustering estadístico RFM</vt:lpstr>
      <vt:lpstr>La necesidad de recursos visuales en Analítica</vt:lpstr>
      <vt:lpstr>Algoritmos contra Trampantojos  Dendograma: muestra la “Distancia Real” en N dimensiones</vt:lpstr>
      <vt:lpstr>Presentación de PowerPoint</vt:lpstr>
      <vt:lpstr>Presentación de PowerPoint</vt:lpstr>
      <vt:lpstr>Presentación de PowerPoint</vt:lpstr>
      <vt:lpstr>Presentación de PowerPoint</vt:lpstr>
      <vt:lpstr>Presentación de PowerPoint</vt:lpstr>
      <vt:lpstr>Any questions for me?</vt:lpstr>
      <vt:lpstr>Presentación de PowerPoint</vt:lpstr>
      <vt:lpstr>Anomalías</vt:lpstr>
      <vt:lpstr>Lorem ipsum</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Ignacio Cabrero Daunert</cp:lastModifiedBy>
  <cp:revision>92</cp:revision>
  <dcterms:created xsi:type="dcterms:W3CDTF">2019-08-09T15:41:27Z</dcterms:created>
  <dcterms:modified xsi:type="dcterms:W3CDTF">2022-03-23T20:10:57Z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